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2" r:id="rId8"/>
    <p:sldId id="259"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8" r:id="rId23"/>
    <p:sldId id="279" r:id="rId24"/>
    <p:sldId id="277"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9" d="100"/>
          <a:sy n="79" d="100"/>
        </p:scale>
        <p:origin x="120"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CAC5-1D7B-453C-809C-9083CA097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4CAB3E-BA61-4720-8C0E-543E1C25F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C5FEFD-11D7-4243-8836-30171ED1E123}"/>
              </a:ext>
            </a:extLst>
          </p:cNvPr>
          <p:cNvSpPr>
            <a:spLocks noGrp="1"/>
          </p:cNvSpPr>
          <p:nvPr>
            <p:ph type="dt" sz="half" idx="10"/>
          </p:nvPr>
        </p:nvSpPr>
        <p:spPr/>
        <p:txBody>
          <a:bodyPr/>
          <a:lstStyle/>
          <a:p>
            <a:fld id="{B571590A-32ED-4F2F-9BC8-60A6295D7045}" type="datetimeFigureOut">
              <a:rPr lang="en-GB" smtClean="0"/>
              <a:t>19/09/2018</a:t>
            </a:fld>
            <a:endParaRPr lang="en-GB"/>
          </a:p>
        </p:txBody>
      </p:sp>
      <p:sp>
        <p:nvSpPr>
          <p:cNvPr id="5" name="Footer Placeholder 4">
            <a:extLst>
              <a:ext uri="{FF2B5EF4-FFF2-40B4-BE49-F238E27FC236}">
                <a16:creationId xmlns:a16="http://schemas.microsoft.com/office/drawing/2014/main" id="{9C01272D-26B3-420A-BE3D-3E6AA9BAA6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83862A-FDD8-4B16-8937-37EBB6AAEEE4}"/>
              </a:ext>
            </a:extLst>
          </p:cNvPr>
          <p:cNvSpPr>
            <a:spLocks noGrp="1"/>
          </p:cNvSpPr>
          <p:nvPr>
            <p:ph type="sldNum" sz="quarter" idx="12"/>
          </p:nvPr>
        </p:nvSpPr>
        <p:spPr/>
        <p:txBody>
          <a:bodyPr/>
          <a:lstStyle/>
          <a:p>
            <a:fld id="{3DAFB620-DC53-42FD-94F7-08A64C319033}" type="slidenum">
              <a:rPr lang="en-GB" smtClean="0"/>
              <a:t>‹#›</a:t>
            </a:fld>
            <a:endParaRPr lang="en-GB"/>
          </a:p>
        </p:txBody>
      </p:sp>
    </p:spTree>
    <p:extLst>
      <p:ext uri="{BB962C8B-B14F-4D97-AF65-F5344CB8AC3E}">
        <p14:creationId xmlns:p14="http://schemas.microsoft.com/office/powerpoint/2010/main" val="969438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CDC8-17BE-41AC-AED1-5BB5A85DDF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159DD8-6A2E-40CB-8706-B63C8ECECF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F25F04-D506-4D56-84DF-DD7D42D6554B}"/>
              </a:ext>
            </a:extLst>
          </p:cNvPr>
          <p:cNvSpPr>
            <a:spLocks noGrp="1"/>
          </p:cNvSpPr>
          <p:nvPr>
            <p:ph type="dt" sz="half" idx="10"/>
          </p:nvPr>
        </p:nvSpPr>
        <p:spPr/>
        <p:txBody>
          <a:bodyPr/>
          <a:lstStyle/>
          <a:p>
            <a:fld id="{B571590A-32ED-4F2F-9BC8-60A6295D7045}" type="datetimeFigureOut">
              <a:rPr lang="en-GB" smtClean="0"/>
              <a:t>19/09/2018</a:t>
            </a:fld>
            <a:endParaRPr lang="en-GB"/>
          </a:p>
        </p:txBody>
      </p:sp>
      <p:sp>
        <p:nvSpPr>
          <p:cNvPr id="5" name="Footer Placeholder 4">
            <a:extLst>
              <a:ext uri="{FF2B5EF4-FFF2-40B4-BE49-F238E27FC236}">
                <a16:creationId xmlns:a16="http://schemas.microsoft.com/office/drawing/2014/main" id="{8DC3034A-A866-4DFA-BBDC-6106B5F0D8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EB8B4D-DEA1-497A-90C6-26911CA6B4CB}"/>
              </a:ext>
            </a:extLst>
          </p:cNvPr>
          <p:cNvSpPr>
            <a:spLocks noGrp="1"/>
          </p:cNvSpPr>
          <p:nvPr>
            <p:ph type="sldNum" sz="quarter" idx="12"/>
          </p:nvPr>
        </p:nvSpPr>
        <p:spPr/>
        <p:txBody>
          <a:bodyPr/>
          <a:lstStyle/>
          <a:p>
            <a:fld id="{3DAFB620-DC53-42FD-94F7-08A64C319033}" type="slidenum">
              <a:rPr lang="en-GB" smtClean="0"/>
              <a:t>‹#›</a:t>
            </a:fld>
            <a:endParaRPr lang="en-GB"/>
          </a:p>
        </p:txBody>
      </p:sp>
    </p:spTree>
    <p:extLst>
      <p:ext uri="{BB962C8B-B14F-4D97-AF65-F5344CB8AC3E}">
        <p14:creationId xmlns:p14="http://schemas.microsoft.com/office/powerpoint/2010/main" val="49066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88786A-3FE7-485E-A775-3D169B5BC0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8A547A-B5B4-436A-B43E-11CC7A40BD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597E98-4588-487C-AE31-20AACDCDBFD5}"/>
              </a:ext>
            </a:extLst>
          </p:cNvPr>
          <p:cNvSpPr>
            <a:spLocks noGrp="1"/>
          </p:cNvSpPr>
          <p:nvPr>
            <p:ph type="dt" sz="half" idx="10"/>
          </p:nvPr>
        </p:nvSpPr>
        <p:spPr/>
        <p:txBody>
          <a:bodyPr/>
          <a:lstStyle/>
          <a:p>
            <a:fld id="{B571590A-32ED-4F2F-9BC8-60A6295D7045}" type="datetimeFigureOut">
              <a:rPr lang="en-GB" smtClean="0"/>
              <a:t>19/09/2018</a:t>
            </a:fld>
            <a:endParaRPr lang="en-GB"/>
          </a:p>
        </p:txBody>
      </p:sp>
      <p:sp>
        <p:nvSpPr>
          <p:cNvPr id="5" name="Footer Placeholder 4">
            <a:extLst>
              <a:ext uri="{FF2B5EF4-FFF2-40B4-BE49-F238E27FC236}">
                <a16:creationId xmlns:a16="http://schemas.microsoft.com/office/drawing/2014/main" id="{6DED49BE-0081-41A7-BD79-CBD0993B29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F126D7-00CC-4103-9E0E-BC91041DD173}"/>
              </a:ext>
            </a:extLst>
          </p:cNvPr>
          <p:cNvSpPr>
            <a:spLocks noGrp="1"/>
          </p:cNvSpPr>
          <p:nvPr>
            <p:ph type="sldNum" sz="quarter" idx="12"/>
          </p:nvPr>
        </p:nvSpPr>
        <p:spPr/>
        <p:txBody>
          <a:bodyPr/>
          <a:lstStyle/>
          <a:p>
            <a:fld id="{3DAFB620-DC53-42FD-94F7-08A64C319033}" type="slidenum">
              <a:rPr lang="en-GB" smtClean="0"/>
              <a:t>‹#›</a:t>
            </a:fld>
            <a:endParaRPr lang="en-GB"/>
          </a:p>
        </p:txBody>
      </p:sp>
    </p:spTree>
    <p:extLst>
      <p:ext uri="{BB962C8B-B14F-4D97-AF65-F5344CB8AC3E}">
        <p14:creationId xmlns:p14="http://schemas.microsoft.com/office/powerpoint/2010/main" val="176550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BF29-05AE-4FA2-940B-F37D96C034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1AE42D-812F-4D68-A6C4-8DD831D8D4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840746-07F7-4BC8-BA6B-FA730D790E52}"/>
              </a:ext>
            </a:extLst>
          </p:cNvPr>
          <p:cNvSpPr>
            <a:spLocks noGrp="1"/>
          </p:cNvSpPr>
          <p:nvPr>
            <p:ph type="dt" sz="half" idx="10"/>
          </p:nvPr>
        </p:nvSpPr>
        <p:spPr/>
        <p:txBody>
          <a:bodyPr/>
          <a:lstStyle/>
          <a:p>
            <a:fld id="{B571590A-32ED-4F2F-9BC8-60A6295D7045}" type="datetimeFigureOut">
              <a:rPr lang="en-GB" smtClean="0"/>
              <a:t>19/09/2018</a:t>
            </a:fld>
            <a:endParaRPr lang="en-GB"/>
          </a:p>
        </p:txBody>
      </p:sp>
      <p:sp>
        <p:nvSpPr>
          <p:cNvPr id="5" name="Footer Placeholder 4">
            <a:extLst>
              <a:ext uri="{FF2B5EF4-FFF2-40B4-BE49-F238E27FC236}">
                <a16:creationId xmlns:a16="http://schemas.microsoft.com/office/drawing/2014/main" id="{03CFEA05-D6E0-4CF7-992A-EC5D880900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3C3C64-5F9F-442F-9ED1-7120D63F647F}"/>
              </a:ext>
            </a:extLst>
          </p:cNvPr>
          <p:cNvSpPr>
            <a:spLocks noGrp="1"/>
          </p:cNvSpPr>
          <p:nvPr>
            <p:ph type="sldNum" sz="quarter" idx="12"/>
          </p:nvPr>
        </p:nvSpPr>
        <p:spPr/>
        <p:txBody>
          <a:bodyPr/>
          <a:lstStyle/>
          <a:p>
            <a:fld id="{3DAFB620-DC53-42FD-94F7-08A64C319033}" type="slidenum">
              <a:rPr lang="en-GB" smtClean="0"/>
              <a:t>‹#›</a:t>
            </a:fld>
            <a:endParaRPr lang="en-GB"/>
          </a:p>
        </p:txBody>
      </p:sp>
    </p:spTree>
    <p:extLst>
      <p:ext uri="{BB962C8B-B14F-4D97-AF65-F5344CB8AC3E}">
        <p14:creationId xmlns:p14="http://schemas.microsoft.com/office/powerpoint/2010/main" val="296872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42DB-C2CD-45DE-8E10-6084560CCE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2346CF-8A0D-44AF-A2E2-0A18E5CEB6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195E79-BD5C-42BC-A5F9-AED64AC2DECF}"/>
              </a:ext>
            </a:extLst>
          </p:cNvPr>
          <p:cNvSpPr>
            <a:spLocks noGrp="1"/>
          </p:cNvSpPr>
          <p:nvPr>
            <p:ph type="dt" sz="half" idx="10"/>
          </p:nvPr>
        </p:nvSpPr>
        <p:spPr/>
        <p:txBody>
          <a:bodyPr/>
          <a:lstStyle/>
          <a:p>
            <a:fld id="{B571590A-32ED-4F2F-9BC8-60A6295D7045}" type="datetimeFigureOut">
              <a:rPr lang="en-GB" smtClean="0"/>
              <a:t>19/09/2018</a:t>
            </a:fld>
            <a:endParaRPr lang="en-GB"/>
          </a:p>
        </p:txBody>
      </p:sp>
      <p:sp>
        <p:nvSpPr>
          <p:cNvPr id="5" name="Footer Placeholder 4">
            <a:extLst>
              <a:ext uri="{FF2B5EF4-FFF2-40B4-BE49-F238E27FC236}">
                <a16:creationId xmlns:a16="http://schemas.microsoft.com/office/drawing/2014/main" id="{670198AF-2978-4F5C-A79F-A5D169C846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9DBAA3-3D02-42C9-81FE-BEFA73D1779C}"/>
              </a:ext>
            </a:extLst>
          </p:cNvPr>
          <p:cNvSpPr>
            <a:spLocks noGrp="1"/>
          </p:cNvSpPr>
          <p:nvPr>
            <p:ph type="sldNum" sz="quarter" idx="12"/>
          </p:nvPr>
        </p:nvSpPr>
        <p:spPr/>
        <p:txBody>
          <a:bodyPr/>
          <a:lstStyle/>
          <a:p>
            <a:fld id="{3DAFB620-DC53-42FD-94F7-08A64C319033}" type="slidenum">
              <a:rPr lang="en-GB" smtClean="0"/>
              <a:t>‹#›</a:t>
            </a:fld>
            <a:endParaRPr lang="en-GB"/>
          </a:p>
        </p:txBody>
      </p:sp>
    </p:spTree>
    <p:extLst>
      <p:ext uri="{BB962C8B-B14F-4D97-AF65-F5344CB8AC3E}">
        <p14:creationId xmlns:p14="http://schemas.microsoft.com/office/powerpoint/2010/main" val="38028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75FE-9B31-4E4D-8531-974DFBB92F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8D2B76-AF59-420C-9134-017B8EB650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3D3B4B-2F39-4551-A8B4-A00C8D904E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E010F6-2096-49BF-8890-7843DE0554EE}"/>
              </a:ext>
            </a:extLst>
          </p:cNvPr>
          <p:cNvSpPr>
            <a:spLocks noGrp="1"/>
          </p:cNvSpPr>
          <p:nvPr>
            <p:ph type="dt" sz="half" idx="10"/>
          </p:nvPr>
        </p:nvSpPr>
        <p:spPr/>
        <p:txBody>
          <a:bodyPr/>
          <a:lstStyle/>
          <a:p>
            <a:fld id="{B571590A-32ED-4F2F-9BC8-60A6295D7045}" type="datetimeFigureOut">
              <a:rPr lang="en-GB" smtClean="0"/>
              <a:t>19/09/2018</a:t>
            </a:fld>
            <a:endParaRPr lang="en-GB"/>
          </a:p>
        </p:txBody>
      </p:sp>
      <p:sp>
        <p:nvSpPr>
          <p:cNvPr id="6" name="Footer Placeholder 5">
            <a:extLst>
              <a:ext uri="{FF2B5EF4-FFF2-40B4-BE49-F238E27FC236}">
                <a16:creationId xmlns:a16="http://schemas.microsoft.com/office/drawing/2014/main" id="{D5515181-51BD-4B0C-8819-6279E1E142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340018-D372-402A-8EFA-CE62813F7017}"/>
              </a:ext>
            </a:extLst>
          </p:cNvPr>
          <p:cNvSpPr>
            <a:spLocks noGrp="1"/>
          </p:cNvSpPr>
          <p:nvPr>
            <p:ph type="sldNum" sz="quarter" idx="12"/>
          </p:nvPr>
        </p:nvSpPr>
        <p:spPr/>
        <p:txBody>
          <a:bodyPr/>
          <a:lstStyle/>
          <a:p>
            <a:fld id="{3DAFB620-DC53-42FD-94F7-08A64C319033}" type="slidenum">
              <a:rPr lang="en-GB" smtClean="0"/>
              <a:t>‹#›</a:t>
            </a:fld>
            <a:endParaRPr lang="en-GB"/>
          </a:p>
        </p:txBody>
      </p:sp>
    </p:spTree>
    <p:extLst>
      <p:ext uri="{BB962C8B-B14F-4D97-AF65-F5344CB8AC3E}">
        <p14:creationId xmlns:p14="http://schemas.microsoft.com/office/powerpoint/2010/main" val="93494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6926C-2801-4828-9D48-E437BDF64E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CAB58E-0A42-4DA0-82A1-6B22C189B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5CFB4B-C3EC-43D0-AEE3-A510EFB0A7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C77EEB-147E-4CE0-AEDE-8B715D3FD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70E70B-8560-438C-8554-6C979D30C2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287472-A82F-46E8-85AA-0247799331AB}"/>
              </a:ext>
            </a:extLst>
          </p:cNvPr>
          <p:cNvSpPr>
            <a:spLocks noGrp="1"/>
          </p:cNvSpPr>
          <p:nvPr>
            <p:ph type="dt" sz="half" idx="10"/>
          </p:nvPr>
        </p:nvSpPr>
        <p:spPr/>
        <p:txBody>
          <a:bodyPr/>
          <a:lstStyle/>
          <a:p>
            <a:fld id="{B571590A-32ED-4F2F-9BC8-60A6295D7045}" type="datetimeFigureOut">
              <a:rPr lang="en-GB" smtClean="0"/>
              <a:t>19/09/2018</a:t>
            </a:fld>
            <a:endParaRPr lang="en-GB"/>
          </a:p>
        </p:txBody>
      </p:sp>
      <p:sp>
        <p:nvSpPr>
          <p:cNvPr id="8" name="Footer Placeholder 7">
            <a:extLst>
              <a:ext uri="{FF2B5EF4-FFF2-40B4-BE49-F238E27FC236}">
                <a16:creationId xmlns:a16="http://schemas.microsoft.com/office/drawing/2014/main" id="{511D4893-4F09-4B43-B76D-0D2F64055D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5C9ED1-01D2-48CD-ABDA-7A8CFF871D6F}"/>
              </a:ext>
            </a:extLst>
          </p:cNvPr>
          <p:cNvSpPr>
            <a:spLocks noGrp="1"/>
          </p:cNvSpPr>
          <p:nvPr>
            <p:ph type="sldNum" sz="quarter" idx="12"/>
          </p:nvPr>
        </p:nvSpPr>
        <p:spPr/>
        <p:txBody>
          <a:bodyPr/>
          <a:lstStyle/>
          <a:p>
            <a:fld id="{3DAFB620-DC53-42FD-94F7-08A64C319033}" type="slidenum">
              <a:rPr lang="en-GB" smtClean="0"/>
              <a:t>‹#›</a:t>
            </a:fld>
            <a:endParaRPr lang="en-GB"/>
          </a:p>
        </p:txBody>
      </p:sp>
    </p:spTree>
    <p:extLst>
      <p:ext uri="{BB962C8B-B14F-4D97-AF65-F5344CB8AC3E}">
        <p14:creationId xmlns:p14="http://schemas.microsoft.com/office/powerpoint/2010/main" val="1066084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1FF5-D549-4691-93FC-B9CABDEA68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AF7F18-DD06-40D6-BB0D-C9EA24E4F874}"/>
              </a:ext>
            </a:extLst>
          </p:cNvPr>
          <p:cNvSpPr>
            <a:spLocks noGrp="1"/>
          </p:cNvSpPr>
          <p:nvPr>
            <p:ph type="dt" sz="half" idx="10"/>
          </p:nvPr>
        </p:nvSpPr>
        <p:spPr/>
        <p:txBody>
          <a:bodyPr/>
          <a:lstStyle/>
          <a:p>
            <a:fld id="{B571590A-32ED-4F2F-9BC8-60A6295D7045}" type="datetimeFigureOut">
              <a:rPr lang="en-GB" smtClean="0"/>
              <a:t>19/09/2018</a:t>
            </a:fld>
            <a:endParaRPr lang="en-GB"/>
          </a:p>
        </p:txBody>
      </p:sp>
      <p:sp>
        <p:nvSpPr>
          <p:cNvPr id="4" name="Footer Placeholder 3">
            <a:extLst>
              <a:ext uri="{FF2B5EF4-FFF2-40B4-BE49-F238E27FC236}">
                <a16:creationId xmlns:a16="http://schemas.microsoft.com/office/drawing/2014/main" id="{3EE44541-5000-44EC-BA17-E819F10EED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18EC76-51FF-44B8-A719-1E869612AF58}"/>
              </a:ext>
            </a:extLst>
          </p:cNvPr>
          <p:cNvSpPr>
            <a:spLocks noGrp="1"/>
          </p:cNvSpPr>
          <p:nvPr>
            <p:ph type="sldNum" sz="quarter" idx="12"/>
          </p:nvPr>
        </p:nvSpPr>
        <p:spPr/>
        <p:txBody>
          <a:bodyPr/>
          <a:lstStyle/>
          <a:p>
            <a:fld id="{3DAFB620-DC53-42FD-94F7-08A64C319033}" type="slidenum">
              <a:rPr lang="en-GB" smtClean="0"/>
              <a:t>‹#›</a:t>
            </a:fld>
            <a:endParaRPr lang="en-GB"/>
          </a:p>
        </p:txBody>
      </p:sp>
    </p:spTree>
    <p:extLst>
      <p:ext uri="{BB962C8B-B14F-4D97-AF65-F5344CB8AC3E}">
        <p14:creationId xmlns:p14="http://schemas.microsoft.com/office/powerpoint/2010/main" val="7517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89D0D4-1364-42E7-A80D-E2BD50A47E31}"/>
              </a:ext>
            </a:extLst>
          </p:cNvPr>
          <p:cNvSpPr>
            <a:spLocks noGrp="1"/>
          </p:cNvSpPr>
          <p:nvPr>
            <p:ph type="dt" sz="half" idx="10"/>
          </p:nvPr>
        </p:nvSpPr>
        <p:spPr/>
        <p:txBody>
          <a:bodyPr/>
          <a:lstStyle/>
          <a:p>
            <a:fld id="{B571590A-32ED-4F2F-9BC8-60A6295D7045}" type="datetimeFigureOut">
              <a:rPr lang="en-GB" smtClean="0"/>
              <a:t>19/09/2018</a:t>
            </a:fld>
            <a:endParaRPr lang="en-GB"/>
          </a:p>
        </p:txBody>
      </p:sp>
      <p:sp>
        <p:nvSpPr>
          <p:cNvPr id="3" name="Footer Placeholder 2">
            <a:extLst>
              <a:ext uri="{FF2B5EF4-FFF2-40B4-BE49-F238E27FC236}">
                <a16:creationId xmlns:a16="http://schemas.microsoft.com/office/drawing/2014/main" id="{B1EFB442-FEDE-4D62-8451-BD07DDA3B4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B21DEE-B22C-4D2A-BDA9-9C64B3AEA98A}"/>
              </a:ext>
            </a:extLst>
          </p:cNvPr>
          <p:cNvSpPr>
            <a:spLocks noGrp="1"/>
          </p:cNvSpPr>
          <p:nvPr>
            <p:ph type="sldNum" sz="quarter" idx="12"/>
          </p:nvPr>
        </p:nvSpPr>
        <p:spPr/>
        <p:txBody>
          <a:bodyPr/>
          <a:lstStyle/>
          <a:p>
            <a:fld id="{3DAFB620-DC53-42FD-94F7-08A64C319033}" type="slidenum">
              <a:rPr lang="en-GB" smtClean="0"/>
              <a:t>‹#›</a:t>
            </a:fld>
            <a:endParaRPr lang="en-GB"/>
          </a:p>
        </p:txBody>
      </p:sp>
    </p:spTree>
    <p:extLst>
      <p:ext uri="{BB962C8B-B14F-4D97-AF65-F5344CB8AC3E}">
        <p14:creationId xmlns:p14="http://schemas.microsoft.com/office/powerpoint/2010/main" val="143160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AF03-507B-45A6-A419-F44D43077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2FA569-F213-4454-922B-8FB0132381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F49A6F-18EE-475F-9D8B-E70078E3A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323F1A-B585-43F4-9FFF-9CE9B570E168}"/>
              </a:ext>
            </a:extLst>
          </p:cNvPr>
          <p:cNvSpPr>
            <a:spLocks noGrp="1"/>
          </p:cNvSpPr>
          <p:nvPr>
            <p:ph type="dt" sz="half" idx="10"/>
          </p:nvPr>
        </p:nvSpPr>
        <p:spPr/>
        <p:txBody>
          <a:bodyPr/>
          <a:lstStyle/>
          <a:p>
            <a:fld id="{B571590A-32ED-4F2F-9BC8-60A6295D7045}" type="datetimeFigureOut">
              <a:rPr lang="en-GB" smtClean="0"/>
              <a:t>19/09/2018</a:t>
            </a:fld>
            <a:endParaRPr lang="en-GB"/>
          </a:p>
        </p:txBody>
      </p:sp>
      <p:sp>
        <p:nvSpPr>
          <p:cNvPr id="6" name="Footer Placeholder 5">
            <a:extLst>
              <a:ext uri="{FF2B5EF4-FFF2-40B4-BE49-F238E27FC236}">
                <a16:creationId xmlns:a16="http://schemas.microsoft.com/office/drawing/2014/main" id="{AFFEF466-47A2-49BF-9B98-621AE73394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F5EC5B-0E0F-42CF-B03B-632A39C574C1}"/>
              </a:ext>
            </a:extLst>
          </p:cNvPr>
          <p:cNvSpPr>
            <a:spLocks noGrp="1"/>
          </p:cNvSpPr>
          <p:nvPr>
            <p:ph type="sldNum" sz="quarter" idx="12"/>
          </p:nvPr>
        </p:nvSpPr>
        <p:spPr/>
        <p:txBody>
          <a:bodyPr/>
          <a:lstStyle/>
          <a:p>
            <a:fld id="{3DAFB620-DC53-42FD-94F7-08A64C319033}" type="slidenum">
              <a:rPr lang="en-GB" smtClean="0"/>
              <a:t>‹#›</a:t>
            </a:fld>
            <a:endParaRPr lang="en-GB"/>
          </a:p>
        </p:txBody>
      </p:sp>
    </p:spTree>
    <p:extLst>
      <p:ext uri="{BB962C8B-B14F-4D97-AF65-F5344CB8AC3E}">
        <p14:creationId xmlns:p14="http://schemas.microsoft.com/office/powerpoint/2010/main" val="9425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1A7F-645C-4DD5-B08A-7E89811270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73FB3A-9A9E-434D-8724-92F0EDEC6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8E4F32-DA2B-43DC-BF81-F990FFB33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420CB5-688E-4469-8BD2-D6B9AB1B08DF}"/>
              </a:ext>
            </a:extLst>
          </p:cNvPr>
          <p:cNvSpPr>
            <a:spLocks noGrp="1"/>
          </p:cNvSpPr>
          <p:nvPr>
            <p:ph type="dt" sz="half" idx="10"/>
          </p:nvPr>
        </p:nvSpPr>
        <p:spPr/>
        <p:txBody>
          <a:bodyPr/>
          <a:lstStyle/>
          <a:p>
            <a:fld id="{B571590A-32ED-4F2F-9BC8-60A6295D7045}" type="datetimeFigureOut">
              <a:rPr lang="en-GB" smtClean="0"/>
              <a:t>19/09/2018</a:t>
            </a:fld>
            <a:endParaRPr lang="en-GB"/>
          </a:p>
        </p:txBody>
      </p:sp>
      <p:sp>
        <p:nvSpPr>
          <p:cNvPr id="6" name="Footer Placeholder 5">
            <a:extLst>
              <a:ext uri="{FF2B5EF4-FFF2-40B4-BE49-F238E27FC236}">
                <a16:creationId xmlns:a16="http://schemas.microsoft.com/office/drawing/2014/main" id="{D728CD80-3BC9-4EF5-BD55-D52F6A64C7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184A54-C847-44FA-8D7C-F94614C81567}"/>
              </a:ext>
            </a:extLst>
          </p:cNvPr>
          <p:cNvSpPr>
            <a:spLocks noGrp="1"/>
          </p:cNvSpPr>
          <p:nvPr>
            <p:ph type="sldNum" sz="quarter" idx="12"/>
          </p:nvPr>
        </p:nvSpPr>
        <p:spPr/>
        <p:txBody>
          <a:bodyPr/>
          <a:lstStyle/>
          <a:p>
            <a:fld id="{3DAFB620-DC53-42FD-94F7-08A64C319033}" type="slidenum">
              <a:rPr lang="en-GB" smtClean="0"/>
              <a:t>‹#›</a:t>
            </a:fld>
            <a:endParaRPr lang="en-GB"/>
          </a:p>
        </p:txBody>
      </p:sp>
    </p:spTree>
    <p:extLst>
      <p:ext uri="{BB962C8B-B14F-4D97-AF65-F5344CB8AC3E}">
        <p14:creationId xmlns:p14="http://schemas.microsoft.com/office/powerpoint/2010/main" val="3635456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3457F9-69F4-457D-B9F6-A0E60BC5D9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9BACF2-8C56-4DFC-8E1D-32B453C1C5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0F1F22-8C5D-4F58-AC96-8230E9B97A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1590A-32ED-4F2F-9BC8-60A6295D7045}" type="datetimeFigureOut">
              <a:rPr lang="en-GB" smtClean="0"/>
              <a:t>19/09/2018</a:t>
            </a:fld>
            <a:endParaRPr lang="en-GB"/>
          </a:p>
        </p:txBody>
      </p:sp>
      <p:sp>
        <p:nvSpPr>
          <p:cNvPr id="5" name="Footer Placeholder 4">
            <a:extLst>
              <a:ext uri="{FF2B5EF4-FFF2-40B4-BE49-F238E27FC236}">
                <a16:creationId xmlns:a16="http://schemas.microsoft.com/office/drawing/2014/main" id="{74027DE4-BA8C-490E-88AF-C5EDCCC10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216EDF-DD14-4A8B-92AB-A7CC4D6BD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FB620-DC53-42FD-94F7-08A64C319033}" type="slidenum">
              <a:rPr lang="en-GB" smtClean="0"/>
              <a:t>‹#›</a:t>
            </a:fld>
            <a:endParaRPr lang="en-GB"/>
          </a:p>
        </p:txBody>
      </p:sp>
    </p:spTree>
    <p:extLst>
      <p:ext uri="{BB962C8B-B14F-4D97-AF65-F5344CB8AC3E}">
        <p14:creationId xmlns:p14="http://schemas.microsoft.com/office/powerpoint/2010/main" val="1545374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gi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1B237A3-0CEB-4710-A031-4C11703A29D1}"/>
              </a:ext>
            </a:extLst>
          </p:cNvPr>
          <p:cNvSpPr/>
          <p:nvPr/>
        </p:nvSpPr>
        <p:spPr>
          <a:xfrm>
            <a:off x="180109" y="958755"/>
            <a:ext cx="11804073" cy="5677572"/>
          </a:xfrm>
          <a:prstGeom prst="roundRect">
            <a:avLst>
              <a:gd name="adj" fmla="val 5079"/>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98C270DA-9B4D-43E8-BB50-D04F677B91B6}"/>
              </a:ext>
            </a:extLst>
          </p:cNvPr>
          <p:cNvSpPr>
            <a:spLocks noGrp="1"/>
          </p:cNvSpPr>
          <p:nvPr>
            <p:ph type="ctrTitle"/>
          </p:nvPr>
        </p:nvSpPr>
        <p:spPr>
          <a:xfrm>
            <a:off x="1524000" y="1122363"/>
            <a:ext cx="9144000" cy="1702724"/>
          </a:xfrm>
        </p:spPr>
        <p:txBody>
          <a:bodyPr anchor="ctr">
            <a:normAutofit fontScale="90000"/>
          </a:bodyPr>
          <a:lstStyle/>
          <a:p>
            <a:r>
              <a:rPr lang="en-GB" b="1" dirty="0">
                <a:latin typeface="Trebuchet MS" panose="020B0603020202020204" pitchFamily="34" charset="0"/>
              </a:rPr>
              <a:t>GCSE Geography</a:t>
            </a:r>
            <a:br>
              <a:rPr lang="en-GB" b="1" dirty="0">
                <a:latin typeface="Trebuchet MS" panose="020B0603020202020204" pitchFamily="34" charset="0"/>
              </a:rPr>
            </a:br>
            <a:r>
              <a:rPr lang="en-GB" b="1" dirty="0">
                <a:latin typeface="Trebuchet MS" panose="020B0603020202020204" pitchFamily="34" charset="0"/>
              </a:rPr>
              <a:t>Paper 2</a:t>
            </a:r>
          </a:p>
        </p:txBody>
      </p:sp>
      <p:sp>
        <p:nvSpPr>
          <p:cNvPr id="6" name="Subtitle 2">
            <a:extLst>
              <a:ext uri="{FF2B5EF4-FFF2-40B4-BE49-F238E27FC236}">
                <a16:creationId xmlns:a16="http://schemas.microsoft.com/office/drawing/2014/main" id="{592F676C-2D63-4DBB-A717-E7B9C3A021BD}"/>
              </a:ext>
            </a:extLst>
          </p:cNvPr>
          <p:cNvSpPr>
            <a:spLocks noGrp="1"/>
          </p:cNvSpPr>
          <p:nvPr>
            <p:ph type="subTitle" idx="1"/>
          </p:nvPr>
        </p:nvSpPr>
        <p:spPr>
          <a:xfrm>
            <a:off x="3474884" y="2825087"/>
            <a:ext cx="6010640" cy="3721420"/>
          </a:xfrm>
        </p:spPr>
        <p:txBody>
          <a:bodyPr>
            <a:normAutofit fontScale="55000" lnSpcReduction="20000"/>
          </a:bodyPr>
          <a:lstStyle/>
          <a:p>
            <a:pPr algn="l"/>
            <a:r>
              <a:rPr lang="en-GB" b="1" u="sng" dirty="0">
                <a:latin typeface="Trebuchet MS" panose="020B0603020202020204" pitchFamily="34" charset="0"/>
              </a:rPr>
              <a:t>Section A:</a:t>
            </a:r>
          </a:p>
          <a:p>
            <a:pPr algn="l"/>
            <a:r>
              <a:rPr lang="en-GB" dirty="0">
                <a:latin typeface="Trebuchet MS" panose="020B0603020202020204" pitchFamily="34" charset="0"/>
              </a:rPr>
              <a:t>Urban issues and challenges (Rio and Bristol)</a:t>
            </a:r>
          </a:p>
          <a:p>
            <a:pPr algn="l"/>
            <a:r>
              <a:rPr lang="en-GB" dirty="0">
                <a:latin typeface="Trebuchet MS" panose="020B0603020202020204" pitchFamily="34" charset="0"/>
              </a:rPr>
              <a:t>Urban planning to improve quality of life for the urban poor (Favela Bairro)</a:t>
            </a:r>
          </a:p>
          <a:p>
            <a:pPr algn="l"/>
            <a:r>
              <a:rPr lang="en-GB" dirty="0">
                <a:latin typeface="Trebuchet MS" panose="020B0603020202020204" pitchFamily="34" charset="0"/>
              </a:rPr>
              <a:t>Urban regeneration project in the UK (Temple Quarter, Bristol)</a:t>
            </a:r>
          </a:p>
          <a:p>
            <a:pPr algn="l"/>
            <a:r>
              <a:rPr lang="en-GB" dirty="0">
                <a:latin typeface="Trebuchet MS" panose="020B0603020202020204" pitchFamily="34" charset="0"/>
              </a:rPr>
              <a:t>Urban sustainability and Urban Transport Strategies</a:t>
            </a:r>
          </a:p>
          <a:p>
            <a:pPr algn="l"/>
            <a:r>
              <a:rPr lang="en-GB" b="1" u="sng" dirty="0">
                <a:latin typeface="Trebuchet MS" panose="020B0603020202020204" pitchFamily="34" charset="0"/>
              </a:rPr>
              <a:t>Section B:</a:t>
            </a:r>
          </a:p>
          <a:p>
            <a:pPr algn="l"/>
            <a:r>
              <a:rPr lang="en-GB" dirty="0">
                <a:latin typeface="Trebuchet MS" panose="020B0603020202020204" pitchFamily="34" charset="0"/>
              </a:rPr>
              <a:t>Development, causes and consequences of uneven development.</a:t>
            </a:r>
          </a:p>
          <a:p>
            <a:pPr algn="l"/>
            <a:r>
              <a:rPr lang="en-GB" dirty="0">
                <a:latin typeface="Trebuchet MS" panose="020B0603020202020204" pitchFamily="34" charset="0"/>
              </a:rPr>
              <a:t>Strategies to reduce development gap &amp; Tourism in Jamaica</a:t>
            </a:r>
          </a:p>
          <a:p>
            <a:pPr algn="l"/>
            <a:r>
              <a:rPr lang="en-GB" dirty="0">
                <a:latin typeface="Trebuchet MS" panose="020B0603020202020204" pitchFamily="34" charset="0"/>
              </a:rPr>
              <a:t>Economical development in Nigeria</a:t>
            </a:r>
          </a:p>
          <a:p>
            <a:pPr algn="l"/>
            <a:r>
              <a:rPr lang="en-GB" dirty="0">
                <a:latin typeface="Trebuchet MS" panose="020B0603020202020204" pitchFamily="34" charset="0"/>
              </a:rPr>
              <a:t>Economic change in the UK</a:t>
            </a:r>
          </a:p>
          <a:p>
            <a:pPr algn="l"/>
            <a:r>
              <a:rPr lang="en-GB" b="1" u="sng" dirty="0">
                <a:latin typeface="Trebuchet MS" panose="020B0603020202020204" pitchFamily="34" charset="0"/>
              </a:rPr>
              <a:t>Section C:</a:t>
            </a:r>
          </a:p>
          <a:p>
            <a:pPr algn="l"/>
            <a:r>
              <a:rPr lang="en-GB" dirty="0">
                <a:latin typeface="Trebuchet MS" panose="020B0603020202020204" pitchFamily="34" charset="0"/>
              </a:rPr>
              <a:t>Resource Management</a:t>
            </a:r>
          </a:p>
          <a:p>
            <a:pPr algn="l"/>
            <a:r>
              <a:rPr lang="en-GB" dirty="0">
                <a:latin typeface="Trebuchet MS" panose="020B0603020202020204" pitchFamily="34" charset="0"/>
              </a:rPr>
              <a:t>Energy</a:t>
            </a:r>
          </a:p>
          <a:p>
            <a:pPr algn="l"/>
            <a:r>
              <a:rPr lang="en-GB" dirty="0">
                <a:latin typeface="Trebuchet MS" panose="020B0603020202020204" pitchFamily="34" charset="0"/>
              </a:rPr>
              <a:t>Example of gas extraction</a:t>
            </a:r>
          </a:p>
        </p:txBody>
      </p:sp>
      <p:sp>
        <p:nvSpPr>
          <p:cNvPr id="7" name="Rectangle 6">
            <a:extLst>
              <a:ext uri="{FF2B5EF4-FFF2-40B4-BE49-F238E27FC236}">
                <a16:creationId xmlns:a16="http://schemas.microsoft.com/office/drawing/2014/main" id="{6828202A-F11F-4B86-80C2-B176FF842920}"/>
              </a:ext>
            </a:extLst>
          </p:cNvPr>
          <p:cNvSpPr/>
          <p:nvPr/>
        </p:nvSpPr>
        <p:spPr>
          <a:xfrm>
            <a:off x="0" y="0"/>
            <a:ext cx="12192000" cy="783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Trebuchet MS" panose="020B0603020202020204" pitchFamily="34" charset="0"/>
              </a:rPr>
              <a:t>One Last Time…</a:t>
            </a:r>
          </a:p>
        </p:txBody>
      </p:sp>
      <p:pic>
        <p:nvPicPr>
          <p:cNvPr id="8" name="Picture 7">
            <a:extLst>
              <a:ext uri="{FF2B5EF4-FFF2-40B4-BE49-F238E27FC236}">
                <a16:creationId xmlns:a16="http://schemas.microsoft.com/office/drawing/2014/main" id="{E5B4DFA7-463A-4ECC-86E9-82543E901E1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433" b="98246" l="2658" r="97342">
                        <a14:foregroundMark x1="11960" y1="81871" x2="18605" y2="93275"/>
                        <a14:foregroundMark x1="16611" y1="83041" x2="6977" y2="94152"/>
                        <a14:foregroundMark x1="13289" y1="92690" x2="33555" y2="92398"/>
                        <a14:foregroundMark x1="33555" y1="92398" x2="44518" y2="93275"/>
                        <a14:foregroundMark x1="52159" y1="6725" x2="52159" y2="6725"/>
                        <a14:foregroundMark x1="92691" y1="95322" x2="52159" y2="98246"/>
                        <a14:foregroundMark x1="52159" y1="98246" x2="48505" y2="96491"/>
                        <a14:foregroundMark x1="94352" y1="94444" x2="94352" y2="94444"/>
                        <a14:foregroundMark x1="25249" y1="79532" x2="25249" y2="79532"/>
                        <a14:foregroundMark x1="26246" y1="80702" x2="26578" y2="80994"/>
                        <a14:foregroundMark x1="26578" y1="80994" x2="28239" y2="83626"/>
                        <a14:foregroundMark x1="2658" y1="94444" x2="2658" y2="94444"/>
                        <a14:foregroundMark x1="97342" y1="97661" x2="97342" y2="97661"/>
                        <a14:foregroundMark x1="21927" y1="97076" x2="21927" y2="97076"/>
                      </a14:backgroundRemoval>
                    </a14:imgEffect>
                  </a14:imgLayer>
                </a14:imgProps>
              </a:ext>
            </a:extLst>
          </a:blip>
          <a:stretch>
            <a:fillRect/>
          </a:stretch>
        </p:blipFill>
        <p:spPr>
          <a:xfrm>
            <a:off x="10972800" y="77891"/>
            <a:ext cx="775263" cy="880864"/>
          </a:xfrm>
          <a:prstGeom prst="rect">
            <a:avLst/>
          </a:prstGeom>
        </p:spPr>
      </p:pic>
      <p:pic>
        <p:nvPicPr>
          <p:cNvPr id="9" name="Picture 2" descr="Related image">
            <a:extLst>
              <a:ext uri="{FF2B5EF4-FFF2-40B4-BE49-F238E27FC236}">
                <a16:creationId xmlns:a16="http://schemas.microsoft.com/office/drawing/2014/main" id="{1C33EA69-EB9A-4B13-9A78-57E2A97FB4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14" y="1122363"/>
            <a:ext cx="3014365" cy="30108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a:extLst>
              <a:ext uri="{FF2B5EF4-FFF2-40B4-BE49-F238E27FC236}">
                <a16:creationId xmlns:a16="http://schemas.microsoft.com/office/drawing/2014/main" id="{6BB38827-F4EE-4394-93EC-CE86130939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966" y="4594884"/>
            <a:ext cx="2962713" cy="14813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lated image">
            <a:extLst>
              <a:ext uri="{FF2B5EF4-FFF2-40B4-BE49-F238E27FC236}">
                <a16:creationId xmlns:a16="http://schemas.microsoft.com/office/drawing/2014/main" id="{DA5AB234-7F2F-4BE7-BD8C-2309438538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79346" y="1224001"/>
            <a:ext cx="1192786"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favela bairro project">
            <a:extLst>
              <a:ext uri="{FF2B5EF4-FFF2-40B4-BE49-F238E27FC236}">
                <a16:creationId xmlns:a16="http://schemas.microsoft.com/office/drawing/2014/main" id="{2AF654BF-48EC-43BB-9D2C-2EA88AA371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9561" y="2368237"/>
            <a:ext cx="1495751" cy="997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ristol">
            <a:extLst>
              <a:ext uri="{FF2B5EF4-FFF2-40B4-BE49-F238E27FC236}">
                <a16:creationId xmlns:a16="http://schemas.microsoft.com/office/drawing/2014/main" id="{47C71A59-A3A4-40C5-BC72-71445EA16F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14870" y="3776239"/>
            <a:ext cx="1594833" cy="10612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map, text&#10;&#10;Description generated with very high confidence">
            <a:extLst>
              <a:ext uri="{FF2B5EF4-FFF2-40B4-BE49-F238E27FC236}">
                <a16:creationId xmlns:a16="http://schemas.microsoft.com/office/drawing/2014/main" id="{FFBADB3D-7CBC-4207-808B-9B67E785DE44}"/>
              </a:ext>
            </a:extLst>
          </p:cNvPr>
          <p:cNvPicPr/>
          <p:nvPr/>
        </p:nvPicPr>
        <p:blipFill>
          <a:blip r:embed="rId9">
            <a:extLst>
              <a:ext uri="{28A0092B-C50C-407E-A947-70E740481C1C}">
                <a14:useLocalDpi xmlns:a14="http://schemas.microsoft.com/office/drawing/2010/main" val="0"/>
              </a:ext>
            </a:extLst>
          </a:blip>
          <a:stretch>
            <a:fillRect/>
          </a:stretch>
        </p:blipFill>
        <p:spPr>
          <a:xfrm>
            <a:off x="9279346" y="5023199"/>
            <a:ext cx="2468717" cy="1375436"/>
          </a:xfrm>
          <a:prstGeom prst="rect">
            <a:avLst/>
          </a:prstGeom>
        </p:spPr>
      </p:pic>
      <p:pic>
        <p:nvPicPr>
          <p:cNvPr id="15" name="Picture 2" descr="Image result for jamaica">
            <a:extLst>
              <a:ext uri="{FF2B5EF4-FFF2-40B4-BE49-F238E27FC236}">
                <a16:creationId xmlns:a16="http://schemas.microsoft.com/office/drawing/2014/main" id="{C3880B80-438E-49D8-AF5B-EEF39B2D009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63831" y="5478267"/>
            <a:ext cx="1840735" cy="9203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nigeria">
            <a:extLst>
              <a:ext uri="{FF2B5EF4-FFF2-40B4-BE49-F238E27FC236}">
                <a16:creationId xmlns:a16="http://schemas.microsoft.com/office/drawing/2014/main" id="{55AFCE4D-340B-4166-974F-ABB38995B03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53862" y="3636210"/>
            <a:ext cx="1219200" cy="9769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military uniform, military vehicle&#10;&#10;Description generated with high confidence">
            <a:extLst>
              <a:ext uri="{FF2B5EF4-FFF2-40B4-BE49-F238E27FC236}">
                <a16:creationId xmlns:a16="http://schemas.microsoft.com/office/drawing/2014/main" id="{E1FE6042-9CC0-41E0-9B92-39E78955B68C}"/>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7684513" y="2178600"/>
            <a:ext cx="1594833" cy="997167"/>
          </a:xfrm>
          <a:prstGeom prst="rect">
            <a:avLst/>
          </a:prstGeom>
        </p:spPr>
      </p:pic>
      <p:pic>
        <p:nvPicPr>
          <p:cNvPr id="18" name="Picture 2" descr="Image result for ga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11140" y="898286"/>
            <a:ext cx="2349126" cy="13660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chambamonter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96205" y="5113019"/>
            <a:ext cx="1371448" cy="109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67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FBC459-23A2-4632-B73F-77C3A542A4DD}"/>
              </a:ext>
            </a:extLst>
          </p:cNvPr>
          <p:cNvSpPr>
            <a:spLocks noGrp="1"/>
          </p:cNvSpPr>
          <p:nvPr>
            <p:ph idx="1"/>
          </p:nvPr>
        </p:nvSpPr>
        <p:spPr>
          <a:xfrm>
            <a:off x="297455" y="1690686"/>
            <a:ext cx="11633812" cy="5167313"/>
          </a:xfrm>
        </p:spPr>
        <p:txBody>
          <a:bodyPr>
            <a:normAutofit fontScale="70000" lnSpcReduction="20000"/>
          </a:bodyPr>
          <a:lstStyle/>
          <a:p>
            <a:pPr marL="0" indent="0">
              <a:buNone/>
            </a:pPr>
            <a:r>
              <a:rPr lang="en-GB" b="1" dirty="0"/>
              <a:t>how urban change has created opportunities: </a:t>
            </a:r>
          </a:p>
          <a:p>
            <a:pPr marL="0" indent="0">
              <a:buNone/>
            </a:pPr>
            <a:r>
              <a:rPr lang="en-GB" b="1" dirty="0"/>
              <a:t>social and economic: </a:t>
            </a:r>
          </a:p>
          <a:p>
            <a:r>
              <a:rPr lang="en-GB" b="1" dirty="0"/>
              <a:t>cultural mix </a:t>
            </a:r>
            <a:r>
              <a:rPr lang="en-GB" dirty="0"/>
              <a:t>(Bristol’s youth population means there is a vibrant underground music scene in addition to nightclubs and bars, new festivals such as the Chinese new year and ‘Little Polish Festival in 2018)</a:t>
            </a:r>
            <a:r>
              <a:rPr lang="en-GB" b="1" dirty="0"/>
              <a:t>, </a:t>
            </a:r>
          </a:p>
          <a:p>
            <a:r>
              <a:rPr lang="en-GB" b="1" dirty="0"/>
              <a:t>recreation and entertainment </a:t>
            </a:r>
            <a:r>
              <a:rPr lang="en-GB" dirty="0"/>
              <a:t>(Bristol has 2 pro soccer teams; City and Rovers and a rugby union team – their stadiums provide a range of leisure and conference opportunities; Cabot circus is a shopping district with leisure facilities taking up to 2/3 of space and it has a cinema and 250 apartments)</a:t>
            </a:r>
            <a:r>
              <a:rPr lang="en-GB" b="1" dirty="0"/>
              <a:t>, </a:t>
            </a:r>
          </a:p>
          <a:p>
            <a:r>
              <a:rPr lang="en-GB" b="1" dirty="0"/>
              <a:t>employment </a:t>
            </a:r>
            <a:r>
              <a:rPr lang="en-GB" dirty="0"/>
              <a:t>(increased number of people working in high-tech companies. There are 50 microelectronic and silicon design businesses in Bristol, employment rate of around 76%)</a:t>
            </a:r>
            <a:r>
              <a:rPr lang="en-GB" b="1" dirty="0"/>
              <a:t>, </a:t>
            </a:r>
          </a:p>
          <a:p>
            <a:r>
              <a:rPr lang="en-GB" b="1" dirty="0"/>
              <a:t>integrated transport systems </a:t>
            </a:r>
            <a:r>
              <a:rPr lang="en-GB" dirty="0"/>
              <a:t>(park and ride: The Rapid Transit Network consists of three bus routes from Temple Meads train station, Bristol plans to develop an integrated transport system linking different forms of public transport within the city. The aim is to get people to travel using public transport instead of cars – reducing congestion and air pollution).</a:t>
            </a:r>
            <a:endParaRPr lang="en-GB" b="1" dirty="0"/>
          </a:p>
          <a:p>
            <a:pPr marL="0" indent="0">
              <a:buNone/>
            </a:pPr>
            <a:r>
              <a:rPr lang="en-GB" b="1" dirty="0"/>
              <a:t>environmental: </a:t>
            </a:r>
          </a:p>
          <a:p>
            <a:r>
              <a:rPr lang="en-GB" b="1" dirty="0"/>
              <a:t>urban greening </a:t>
            </a:r>
            <a:r>
              <a:rPr lang="en-GB" dirty="0"/>
              <a:t>(1/3 of Bristol is open space and more than 90% of people live within 350km of parkland and waterways. Bristol has 8 nature reserves and 300 parks. Queen Square was once a dual carriage way but is now transformed into a cycle way with open space. Green initiatives include: 30% of city to be covered in trees.)</a:t>
            </a:r>
            <a:endParaRPr lang="en-GB" b="1" dirty="0"/>
          </a:p>
        </p:txBody>
      </p:sp>
      <p:sp>
        <p:nvSpPr>
          <p:cNvPr id="4" name="Title 1">
            <a:extLst>
              <a:ext uri="{FF2B5EF4-FFF2-40B4-BE49-F238E27FC236}">
                <a16:creationId xmlns:a16="http://schemas.microsoft.com/office/drawing/2014/main" id="{B2276DB2-4202-41A7-B56E-779357BB16D5}"/>
              </a:ext>
            </a:extLst>
          </p:cNvPr>
          <p:cNvSpPr>
            <a:spLocks noGrp="1"/>
          </p:cNvSpPr>
          <p:nvPr>
            <p:ph type="title"/>
          </p:nvPr>
        </p:nvSpPr>
        <p:spPr>
          <a:xfrm>
            <a:off x="838200" y="365125"/>
            <a:ext cx="10515600" cy="1325563"/>
          </a:xfrm>
          <a:solidFill>
            <a:srgbClr val="FF66CC"/>
          </a:solidFill>
        </p:spPr>
        <p:txBody>
          <a:bodyPr/>
          <a:lstStyle/>
          <a:p>
            <a:r>
              <a:rPr lang="en-GB" b="1" dirty="0">
                <a:latin typeface="Trebuchet MS" panose="020B0603020202020204" pitchFamily="34" charset="0"/>
              </a:rPr>
              <a:t>Urban Issues and Challenges</a:t>
            </a:r>
            <a:br>
              <a:rPr lang="en-GB" b="1" dirty="0">
                <a:latin typeface="Trebuchet MS" panose="020B0603020202020204" pitchFamily="34" charset="0"/>
              </a:rPr>
            </a:br>
            <a:r>
              <a:rPr lang="en-GB" b="1" dirty="0">
                <a:latin typeface="Trebuchet MS" panose="020B0603020202020204" pitchFamily="34" charset="0"/>
              </a:rPr>
              <a:t>(UK – Bristol)</a:t>
            </a:r>
          </a:p>
        </p:txBody>
      </p:sp>
      <p:pic>
        <p:nvPicPr>
          <p:cNvPr id="5" name="Picture 2" descr="Image result for bristol">
            <a:extLst>
              <a:ext uri="{FF2B5EF4-FFF2-40B4-BE49-F238E27FC236}">
                <a16:creationId xmlns:a16="http://schemas.microsoft.com/office/drawing/2014/main" id="{8C01D844-BDF4-42DD-99F3-C3B3D27A5C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2467" y="497277"/>
            <a:ext cx="1594833" cy="106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32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FBC459-23A2-4632-B73F-77C3A542A4DD}"/>
              </a:ext>
            </a:extLst>
          </p:cNvPr>
          <p:cNvSpPr>
            <a:spLocks noGrp="1"/>
          </p:cNvSpPr>
          <p:nvPr>
            <p:ph idx="1"/>
          </p:nvPr>
        </p:nvSpPr>
        <p:spPr>
          <a:xfrm>
            <a:off x="838200" y="1825624"/>
            <a:ext cx="10515600" cy="5032375"/>
          </a:xfrm>
        </p:spPr>
        <p:txBody>
          <a:bodyPr>
            <a:normAutofit fontScale="85000" lnSpcReduction="10000"/>
          </a:bodyPr>
          <a:lstStyle/>
          <a:p>
            <a:pPr marL="0" indent="0">
              <a:buNone/>
            </a:pPr>
            <a:r>
              <a:rPr lang="en-GB" b="1" dirty="0"/>
              <a:t>how urban change has created challenges: </a:t>
            </a:r>
          </a:p>
          <a:p>
            <a:pPr marL="0" indent="0">
              <a:buNone/>
            </a:pPr>
            <a:r>
              <a:rPr lang="en-GB" b="1" dirty="0"/>
              <a:t>social and economic: </a:t>
            </a:r>
          </a:p>
          <a:p>
            <a:r>
              <a:rPr lang="en-GB" b="1" dirty="0"/>
              <a:t>urban deprivation </a:t>
            </a:r>
            <a:r>
              <a:rPr lang="en-GB" dirty="0"/>
              <a:t>(</a:t>
            </a:r>
            <a:r>
              <a:rPr lang="en-GB" dirty="0" err="1"/>
              <a:t>Filwood</a:t>
            </a:r>
            <a:r>
              <a:rPr lang="en-GB" dirty="0"/>
              <a:t> (south of Bristol) is in the top 10 % of the most socially deprived areas in the country)</a:t>
            </a:r>
            <a:endParaRPr lang="en-GB" b="1" dirty="0"/>
          </a:p>
          <a:p>
            <a:r>
              <a:rPr lang="en-GB" b="1" dirty="0"/>
              <a:t>inequalities in housing </a:t>
            </a:r>
            <a:r>
              <a:rPr lang="en-GB" dirty="0"/>
              <a:t>(Housing in </a:t>
            </a:r>
            <a:r>
              <a:rPr lang="en-GB" dirty="0" err="1"/>
              <a:t>Filwood</a:t>
            </a:r>
            <a:r>
              <a:rPr lang="en-GB" dirty="0"/>
              <a:t> is split equally between owner occupied and those rented from the city council. Compared to Stoke Bishop in the north of Bristol where 81% of the housing is owner occupied. Most of the council houses in </a:t>
            </a:r>
            <a:r>
              <a:rPr lang="en-GB" dirty="0" err="1"/>
              <a:t>Filwood</a:t>
            </a:r>
            <a:r>
              <a:rPr lang="en-GB" dirty="0"/>
              <a:t> were built in the 1930s and are poorly insulated).</a:t>
            </a:r>
            <a:endParaRPr lang="en-GB" b="1" dirty="0"/>
          </a:p>
          <a:p>
            <a:r>
              <a:rPr lang="en-GB" b="1" dirty="0"/>
              <a:t>Education </a:t>
            </a:r>
            <a:r>
              <a:rPr lang="en-GB" dirty="0"/>
              <a:t>(In </a:t>
            </a:r>
            <a:r>
              <a:rPr lang="en-GB" dirty="0" err="1"/>
              <a:t>Filwood</a:t>
            </a:r>
            <a:r>
              <a:rPr lang="en-GB" dirty="0"/>
              <a:t> in 2013 only 36% of students got top grades at GCSE, including English and Maths compared to 94% in Stoke Bishop (wealthier area)</a:t>
            </a:r>
            <a:endParaRPr lang="en-GB" b="1" dirty="0"/>
          </a:p>
          <a:p>
            <a:r>
              <a:rPr lang="en-GB" b="1" dirty="0"/>
              <a:t>health </a:t>
            </a:r>
            <a:r>
              <a:rPr lang="en-GB" dirty="0"/>
              <a:t>(– In </a:t>
            </a:r>
            <a:r>
              <a:rPr lang="en-GB" dirty="0" err="1"/>
              <a:t>Filwood</a:t>
            </a:r>
            <a:r>
              <a:rPr lang="en-GB" dirty="0"/>
              <a:t> death rates from cancer are higher than average and life expectancy is 78 years compared to 83 years in Stoke Bishop)</a:t>
            </a:r>
            <a:endParaRPr lang="en-GB" b="1" dirty="0"/>
          </a:p>
          <a:p>
            <a:r>
              <a:rPr lang="en-GB" b="1" dirty="0"/>
              <a:t>employment </a:t>
            </a:r>
            <a:r>
              <a:rPr lang="en-GB" dirty="0"/>
              <a:t>(Only 3% of people in Stoke Bishop are unemployed compared to 1/3 of people aged 16-24 in </a:t>
            </a:r>
            <a:r>
              <a:rPr lang="en-GB" dirty="0" err="1"/>
              <a:t>Filwood</a:t>
            </a:r>
            <a:r>
              <a:rPr lang="en-GB" dirty="0"/>
              <a:t>)</a:t>
            </a:r>
            <a:endParaRPr lang="en-GB" b="1" dirty="0"/>
          </a:p>
        </p:txBody>
      </p:sp>
      <p:sp>
        <p:nvSpPr>
          <p:cNvPr id="4" name="Title 1">
            <a:extLst>
              <a:ext uri="{FF2B5EF4-FFF2-40B4-BE49-F238E27FC236}">
                <a16:creationId xmlns:a16="http://schemas.microsoft.com/office/drawing/2014/main" id="{B2276DB2-4202-41A7-B56E-779357BB16D5}"/>
              </a:ext>
            </a:extLst>
          </p:cNvPr>
          <p:cNvSpPr>
            <a:spLocks noGrp="1"/>
          </p:cNvSpPr>
          <p:nvPr>
            <p:ph type="title"/>
          </p:nvPr>
        </p:nvSpPr>
        <p:spPr>
          <a:xfrm>
            <a:off x="838200" y="365125"/>
            <a:ext cx="10515600" cy="1325563"/>
          </a:xfrm>
          <a:solidFill>
            <a:srgbClr val="FF66CC"/>
          </a:solidFill>
        </p:spPr>
        <p:txBody>
          <a:bodyPr/>
          <a:lstStyle/>
          <a:p>
            <a:r>
              <a:rPr lang="en-GB" b="1" dirty="0">
                <a:latin typeface="Trebuchet MS" panose="020B0603020202020204" pitchFamily="34" charset="0"/>
              </a:rPr>
              <a:t>Urban Issues and Challenges</a:t>
            </a:r>
            <a:br>
              <a:rPr lang="en-GB" b="1" dirty="0">
                <a:latin typeface="Trebuchet MS" panose="020B0603020202020204" pitchFamily="34" charset="0"/>
              </a:rPr>
            </a:br>
            <a:r>
              <a:rPr lang="en-GB" b="1" dirty="0">
                <a:latin typeface="Trebuchet MS" panose="020B0603020202020204" pitchFamily="34" charset="0"/>
              </a:rPr>
              <a:t>(UK – Bristol)</a:t>
            </a:r>
          </a:p>
        </p:txBody>
      </p:sp>
      <p:pic>
        <p:nvPicPr>
          <p:cNvPr id="5" name="Picture 2" descr="Image result for bristol">
            <a:extLst>
              <a:ext uri="{FF2B5EF4-FFF2-40B4-BE49-F238E27FC236}">
                <a16:creationId xmlns:a16="http://schemas.microsoft.com/office/drawing/2014/main" id="{8C01D844-BDF4-42DD-99F3-C3B3D27A5C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2467" y="497277"/>
            <a:ext cx="1594833" cy="106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7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FBC459-23A2-4632-B73F-77C3A542A4DD}"/>
              </a:ext>
            </a:extLst>
          </p:cNvPr>
          <p:cNvSpPr>
            <a:spLocks noGrp="1"/>
          </p:cNvSpPr>
          <p:nvPr>
            <p:ph idx="1"/>
          </p:nvPr>
        </p:nvSpPr>
        <p:spPr>
          <a:xfrm>
            <a:off x="838200" y="1825624"/>
            <a:ext cx="10515600" cy="5032375"/>
          </a:xfrm>
        </p:spPr>
        <p:txBody>
          <a:bodyPr>
            <a:normAutofit lnSpcReduction="10000"/>
          </a:bodyPr>
          <a:lstStyle/>
          <a:p>
            <a:pPr marL="0" indent="0">
              <a:buNone/>
            </a:pPr>
            <a:r>
              <a:rPr lang="en-GB" b="1" dirty="0"/>
              <a:t>how urban change has created challenges: </a:t>
            </a:r>
          </a:p>
          <a:p>
            <a:pPr marL="0" indent="0">
              <a:buNone/>
            </a:pPr>
            <a:r>
              <a:rPr lang="en-GB" b="1" dirty="0"/>
              <a:t>environmental: </a:t>
            </a:r>
          </a:p>
          <a:p>
            <a:r>
              <a:rPr lang="en-GB" b="1" dirty="0"/>
              <a:t>Dereliction </a:t>
            </a:r>
            <a:r>
              <a:rPr lang="en-GB" dirty="0"/>
              <a:t>(Stokes Croft in Bristol’s inner city became notorious for its derelict housing and abandoned properties and many empty houses have been taken over by squatters and the area has suffered from anti-social </a:t>
            </a:r>
            <a:r>
              <a:rPr lang="en-GB" dirty="0" err="1"/>
              <a:t>behavior</a:t>
            </a:r>
            <a:r>
              <a:rPr lang="en-GB" dirty="0"/>
              <a:t>)</a:t>
            </a:r>
            <a:endParaRPr lang="en-GB" b="1" dirty="0"/>
          </a:p>
          <a:p>
            <a:r>
              <a:rPr lang="en-GB" b="1" dirty="0"/>
              <a:t>building on brownfield and greenfield sites, </a:t>
            </a:r>
            <a:r>
              <a:rPr lang="en-GB" dirty="0"/>
              <a:t>(brownfield sites need bulldozing and decontaminated and greenfield sites leads to a reduction in the urban-rural fringe)</a:t>
            </a:r>
            <a:endParaRPr lang="en-GB" b="1" dirty="0"/>
          </a:p>
          <a:p>
            <a:r>
              <a:rPr lang="en-GB" b="1" dirty="0"/>
              <a:t>waste disposal </a:t>
            </a:r>
            <a:r>
              <a:rPr lang="en-GB" dirty="0"/>
              <a:t>(The city produces half a million tonnes of waste per year. It is among the worst cities in the country in terms of the amount of food waste it creates)</a:t>
            </a:r>
            <a:endParaRPr lang="en-GB" b="1" dirty="0"/>
          </a:p>
        </p:txBody>
      </p:sp>
      <p:sp>
        <p:nvSpPr>
          <p:cNvPr id="4" name="Title 1">
            <a:extLst>
              <a:ext uri="{FF2B5EF4-FFF2-40B4-BE49-F238E27FC236}">
                <a16:creationId xmlns:a16="http://schemas.microsoft.com/office/drawing/2014/main" id="{B2276DB2-4202-41A7-B56E-779357BB16D5}"/>
              </a:ext>
            </a:extLst>
          </p:cNvPr>
          <p:cNvSpPr>
            <a:spLocks noGrp="1"/>
          </p:cNvSpPr>
          <p:nvPr>
            <p:ph type="title"/>
          </p:nvPr>
        </p:nvSpPr>
        <p:spPr>
          <a:xfrm>
            <a:off x="838200" y="365125"/>
            <a:ext cx="10515600" cy="1325563"/>
          </a:xfrm>
          <a:solidFill>
            <a:srgbClr val="FF66CC"/>
          </a:solidFill>
        </p:spPr>
        <p:txBody>
          <a:bodyPr/>
          <a:lstStyle/>
          <a:p>
            <a:r>
              <a:rPr lang="en-GB" b="1" dirty="0">
                <a:latin typeface="Trebuchet MS" panose="020B0603020202020204" pitchFamily="34" charset="0"/>
              </a:rPr>
              <a:t>Urban Issues and Challenges</a:t>
            </a:r>
            <a:br>
              <a:rPr lang="en-GB" b="1" dirty="0">
                <a:latin typeface="Trebuchet MS" panose="020B0603020202020204" pitchFamily="34" charset="0"/>
              </a:rPr>
            </a:br>
            <a:r>
              <a:rPr lang="en-GB" b="1" dirty="0">
                <a:latin typeface="Trebuchet MS" panose="020B0603020202020204" pitchFamily="34" charset="0"/>
              </a:rPr>
              <a:t>(UK – Bristol)</a:t>
            </a:r>
          </a:p>
        </p:txBody>
      </p:sp>
      <p:pic>
        <p:nvPicPr>
          <p:cNvPr id="5" name="Picture 2" descr="Image result for bristol">
            <a:extLst>
              <a:ext uri="{FF2B5EF4-FFF2-40B4-BE49-F238E27FC236}">
                <a16:creationId xmlns:a16="http://schemas.microsoft.com/office/drawing/2014/main" id="{8C01D844-BDF4-42DD-99F3-C3B3D27A5C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2467" y="497277"/>
            <a:ext cx="1594833" cy="106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FBC459-23A2-4632-B73F-77C3A542A4DD}"/>
              </a:ext>
            </a:extLst>
          </p:cNvPr>
          <p:cNvSpPr>
            <a:spLocks noGrp="1"/>
          </p:cNvSpPr>
          <p:nvPr>
            <p:ph idx="1"/>
          </p:nvPr>
        </p:nvSpPr>
        <p:spPr>
          <a:xfrm>
            <a:off x="838200" y="1825624"/>
            <a:ext cx="10515600" cy="5032375"/>
          </a:xfrm>
        </p:spPr>
        <p:txBody>
          <a:bodyPr>
            <a:normAutofit fontScale="85000" lnSpcReduction="20000"/>
          </a:bodyPr>
          <a:lstStyle/>
          <a:p>
            <a:pPr marL="0" indent="0">
              <a:buNone/>
            </a:pPr>
            <a:r>
              <a:rPr lang="en-GB" b="1" dirty="0"/>
              <a:t>how urban change has created challenges:</a:t>
            </a:r>
          </a:p>
          <a:p>
            <a:r>
              <a:rPr lang="en-GB" b="1" dirty="0"/>
              <a:t>the impact of urban sprawl on the rural–urban fringe, </a:t>
            </a:r>
            <a:r>
              <a:rPr lang="en-GB" dirty="0"/>
              <a:t>(</a:t>
            </a:r>
            <a:r>
              <a:rPr lang="en-GB" dirty="0">
                <a:latin typeface="Trebuchet MS" panose="020B0603020202020204" pitchFamily="34" charset="0"/>
              </a:rPr>
              <a:t>Large housing estates have been built on rural greenfield land. This provides a pleasant environment for people to live in but means that open spaces are lost and ecosystems damaged or destroyed. Out of town developments take advantage of cheaper land outside the city and easily accessible to lots of people. Large areas of rural land are lost and it can lead to air and noise pollution as well as traffic congestion).</a:t>
            </a:r>
            <a:endParaRPr lang="en-GB" b="1" dirty="0"/>
          </a:p>
          <a:p>
            <a:r>
              <a:rPr lang="en-GB" b="1" dirty="0"/>
              <a:t>and the growth of commuter settlements </a:t>
            </a:r>
            <a:r>
              <a:rPr lang="en-GB" dirty="0"/>
              <a:t>(</a:t>
            </a:r>
            <a:r>
              <a:rPr lang="en-GB" dirty="0">
                <a:latin typeface="Trebuchet MS" panose="020B0603020202020204" pitchFamily="34" charset="0"/>
              </a:rPr>
              <a:t>Commuter settlements are places in the rural-urban fringe where the majority of the population leaves the town each day to work elsewhere. </a:t>
            </a:r>
          </a:p>
          <a:p>
            <a:pPr marL="0" indent="0">
              <a:buNone/>
            </a:pPr>
            <a:r>
              <a:rPr lang="en-GB" dirty="0">
                <a:latin typeface="Trebuchet MS" panose="020B0603020202020204" pitchFamily="34" charset="0"/>
              </a:rPr>
              <a:t>This can cause challenges:</a:t>
            </a:r>
          </a:p>
          <a:p>
            <a:pPr marL="0" indent="0">
              <a:buNone/>
            </a:pPr>
            <a:r>
              <a:rPr lang="en-GB" dirty="0">
                <a:latin typeface="Trebuchet MS" panose="020B0603020202020204" pitchFamily="34" charset="0"/>
              </a:rPr>
              <a:t>New housing developments can affect the character of rural settlements and damage the environment.</a:t>
            </a:r>
          </a:p>
          <a:p>
            <a:pPr marL="0" indent="0">
              <a:buNone/>
            </a:pPr>
            <a:r>
              <a:rPr lang="en-GB" dirty="0">
                <a:latin typeface="Trebuchet MS" panose="020B0603020202020204" pitchFamily="34" charset="0"/>
              </a:rPr>
              <a:t>Demand for housing increases house prices. Locals may not be able to afford to stay</a:t>
            </a:r>
            <a:r>
              <a:rPr lang="en-GB" dirty="0"/>
              <a:t>)</a:t>
            </a:r>
            <a:endParaRPr lang="en-GB" dirty="0">
              <a:latin typeface="Trebuchet MS" panose="020B0603020202020204" pitchFamily="34" charset="0"/>
            </a:endParaRPr>
          </a:p>
        </p:txBody>
      </p:sp>
      <p:sp>
        <p:nvSpPr>
          <p:cNvPr id="4" name="Title 1">
            <a:extLst>
              <a:ext uri="{FF2B5EF4-FFF2-40B4-BE49-F238E27FC236}">
                <a16:creationId xmlns:a16="http://schemas.microsoft.com/office/drawing/2014/main" id="{B2276DB2-4202-41A7-B56E-779357BB16D5}"/>
              </a:ext>
            </a:extLst>
          </p:cNvPr>
          <p:cNvSpPr>
            <a:spLocks noGrp="1"/>
          </p:cNvSpPr>
          <p:nvPr>
            <p:ph type="title"/>
          </p:nvPr>
        </p:nvSpPr>
        <p:spPr>
          <a:xfrm>
            <a:off x="838200" y="365125"/>
            <a:ext cx="10515600" cy="1325563"/>
          </a:xfrm>
          <a:solidFill>
            <a:srgbClr val="FF66CC"/>
          </a:solidFill>
        </p:spPr>
        <p:txBody>
          <a:bodyPr/>
          <a:lstStyle/>
          <a:p>
            <a:r>
              <a:rPr lang="en-GB" b="1" dirty="0">
                <a:latin typeface="Trebuchet MS" panose="020B0603020202020204" pitchFamily="34" charset="0"/>
              </a:rPr>
              <a:t>Urban Issues and Challenges</a:t>
            </a:r>
            <a:br>
              <a:rPr lang="en-GB" b="1" dirty="0">
                <a:latin typeface="Trebuchet MS" panose="020B0603020202020204" pitchFamily="34" charset="0"/>
              </a:rPr>
            </a:br>
            <a:r>
              <a:rPr lang="en-GB" b="1" dirty="0">
                <a:latin typeface="Trebuchet MS" panose="020B0603020202020204" pitchFamily="34" charset="0"/>
              </a:rPr>
              <a:t>(UK – Bristol)</a:t>
            </a:r>
          </a:p>
        </p:txBody>
      </p:sp>
      <p:pic>
        <p:nvPicPr>
          <p:cNvPr id="5" name="Picture 2" descr="Image result for bristol">
            <a:extLst>
              <a:ext uri="{FF2B5EF4-FFF2-40B4-BE49-F238E27FC236}">
                <a16:creationId xmlns:a16="http://schemas.microsoft.com/office/drawing/2014/main" id="{8C01D844-BDF4-42DD-99F3-C3B3D27A5C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2467" y="497277"/>
            <a:ext cx="1594833" cy="106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50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FBC459-23A2-4632-B73F-77C3A542A4DD}"/>
              </a:ext>
            </a:extLst>
          </p:cNvPr>
          <p:cNvSpPr>
            <a:spLocks noGrp="1"/>
          </p:cNvSpPr>
          <p:nvPr>
            <p:ph idx="1"/>
          </p:nvPr>
        </p:nvSpPr>
        <p:spPr>
          <a:xfrm>
            <a:off x="838200" y="2192358"/>
            <a:ext cx="10515600" cy="4665642"/>
          </a:xfrm>
        </p:spPr>
        <p:txBody>
          <a:bodyPr>
            <a:normAutofit fontScale="85000" lnSpcReduction="20000"/>
          </a:bodyPr>
          <a:lstStyle/>
          <a:p>
            <a:pPr marL="0" indent="0">
              <a:buNone/>
            </a:pPr>
            <a:r>
              <a:rPr lang="en-GB" b="1" dirty="0"/>
              <a:t>An example of an urban regeneration project to show: </a:t>
            </a:r>
          </a:p>
          <a:p>
            <a:pPr marL="0" indent="0">
              <a:buNone/>
            </a:pPr>
            <a:r>
              <a:rPr lang="en-GB" b="1" dirty="0"/>
              <a:t>• reasons why the area needed regeneration </a:t>
            </a:r>
          </a:p>
          <a:p>
            <a:pPr marL="0" indent="0">
              <a:buNone/>
            </a:pPr>
            <a:r>
              <a:rPr lang="en-GB" dirty="0"/>
              <a:t>During the late twentieth century, decline set in. Industries closed, and land became derelict, run-down and polluted. By the 1990s much of the area comprised unused railway lines, demolished slum housing and abandoned wasteland. It was very run-down. </a:t>
            </a:r>
          </a:p>
          <a:p>
            <a:pPr marL="0" indent="0">
              <a:buNone/>
            </a:pPr>
            <a:r>
              <a:rPr lang="en-GB" b="1" dirty="0"/>
              <a:t>• the main features of the project.</a:t>
            </a:r>
          </a:p>
          <a:p>
            <a:pPr marL="0" lvl="0" indent="0">
              <a:buNone/>
            </a:pPr>
            <a:r>
              <a:rPr lang="en-GB" dirty="0"/>
              <a:t>The 70-hectare Temple Quarter project was officially opened in 2012 and is expected to last for 25 years.</a:t>
            </a:r>
          </a:p>
          <a:p>
            <a:pPr marL="0" lvl="0" indent="0">
              <a:buNone/>
            </a:pPr>
            <a:r>
              <a:rPr lang="en-GB" dirty="0"/>
              <a:t>The target is to create 4 000 new jobs by 2020 and 17 000 jobs by 2037. By 2015, 300 businesses had already been attracted to the area creating over 2 000 jobs.</a:t>
            </a:r>
          </a:p>
          <a:p>
            <a:pPr marL="0" lvl="0" indent="0">
              <a:buNone/>
            </a:pPr>
            <a:r>
              <a:rPr lang="en-GB" dirty="0"/>
              <a:t>Land has been cleared and decontaminated.</a:t>
            </a:r>
          </a:p>
          <a:p>
            <a:pPr marL="0" lvl="0" indent="0">
              <a:buNone/>
            </a:pPr>
            <a:r>
              <a:rPr lang="en-GB" dirty="0"/>
              <a:t>New offices, houses and retail areas will be constructed, and the area will be landscaped, with green areas, footpaths and cycleways.</a:t>
            </a:r>
          </a:p>
        </p:txBody>
      </p:sp>
      <p:sp>
        <p:nvSpPr>
          <p:cNvPr id="4" name="Title 1">
            <a:extLst>
              <a:ext uri="{FF2B5EF4-FFF2-40B4-BE49-F238E27FC236}">
                <a16:creationId xmlns:a16="http://schemas.microsoft.com/office/drawing/2014/main" id="{B2276DB2-4202-41A7-B56E-779357BB16D5}"/>
              </a:ext>
            </a:extLst>
          </p:cNvPr>
          <p:cNvSpPr>
            <a:spLocks noGrp="1"/>
          </p:cNvSpPr>
          <p:nvPr>
            <p:ph type="title"/>
          </p:nvPr>
        </p:nvSpPr>
        <p:spPr>
          <a:xfrm>
            <a:off x="838200" y="365125"/>
            <a:ext cx="10515600" cy="1739097"/>
          </a:xfrm>
          <a:solidFill>
            <a:srgbClr val="FF66CC"/>
          </a:solidFill>
        </p:spPr>
        <p:txBody>
          <a:bodyPr>
            <a:normAutofit fontScale="90000"/>
          </a:bodyPr>
          <a:lstStyle/>
          <a:p>
            <a:r>
              <a:rPr lang="en-GB" b="1" dirty="0">
                <a:latin typeface="Trebuchet MS" panose="020B0603020202020204" pitchFamily="34" charset="0"/>
              </a:rPr>
              <a:t>Urban Issues and Challenges</a:t>
            </a:r>
            <a:br>
              <a:rPr lang="en-GB" b="1" dirty="0">
                <a:latin typeface="Trebuchet MS" panose="020B0603020202020204" pitchFamily="34" charset="0"/>
              </a:rPr>
            </a:br>
            <a:r>
              <a:rPr lang="en-GB" b="1" dirty="0">
                <a:latin typeface="Trebuchet MS" panose="020B0603020202020204" pitchFamily="34" charset="0"/>
              </a:rPr>
              <a:t>UK Regeneration Project – </a:t>
            </a:r>
            <a:br>
              <a:rPr lang="en-GB" b="1" dirty="0">
                <a:latin typeface="Trebuchet MS" panose="020B0603020202020204" pitchFamily="34" charset="0"/>
              </a:rPr>
            </a:br>
            <a:r>
              <a:rPr lang="en-GB" b="1" dirty="0">
                <a:latin typeface="Trebuchet MS" panose="020B0603020202020204" pitchFamily="34" charset="0"/>
              </a:rPr>
              <a:t>Temple Quarter in Bristol)</a:t>
            </a:r>
          </a:p>
        </p:txBody>
      </p:sp>
      <p:pic>
        <p:nvPicPr>
          <p:cNvPr id="6" name="Picture 5" descr="A picture containing map, text&#10;&#10;Description generated with very high confidence">
            <a:extLst>
              <a:ext uri="{FF2B5EF4-FFF2-40B4-BE49-F238E27FC236}">
                <a16:creationId xmlns:a16="http://schemas.microsoft.com/office/drawing/2014/main" id="{AF4AEB68-BAC5-44B7-A03D-93C41AE09D02}"/>
              </a:ext>
            </a:extLst>
          </p:cNvPr>
          <p:cNvPicPr/>
          <p:nvPr/>
        </p:nvPicPr>
        <p:blipFill>
          <a:blip r:embed="rId2">
            <a:extLst>
              <a:ext uri="{28A0092B-C50C-407E-A947-70E740481C1C}">
                <a14:useLocalDpi xmlns:a14="http://schemas.microsoft.com/office/drawing/2010/main" val="0"/>
              </a:ext>
            </a:extLst>
          </a:blip>
          <a:stretch>
            <a:fillRect/>
          </a:stretch>
        </p:blipFill>
        <p:spPr>
          <a:xfrm>
            <a:off x="8593157" y="568313"/>
            <a:ext cx="3185393" cy="1337605"/>
          </a:xfrm>
          <a:prstGeom prst="rect">
            <a:avLst/>
          </a:prstGeom>
        </p:spPr>
      </p:pic>
    </p:spTree>
    <p:extLst>
      <p:ext uri="{BB962C8B-B14F-4D97-AF65-F5344CB8AC3E}">
        <p14:creationId xmlns:p14="http://schemas.microsoft.com/office/powerpoint/2010/main" val="41603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9D83-EA69-4007-9DAA-B879F6BA82FA}"/>
              </a:ext>
            </a:extLst>
          </p:cNvPr>
          <p:cNvSpPr>
            <a:spLocks noGrp="1"/>
          </p:cNvSpPr>
          <p:nvPr>
            <p:ph type="title"/>
          </p:nvPr>
        </p:nvSpPr>
        <p:spPr>
          <a:solidFill>
            <a:srgbClr val="FF66CC"/>
          </a:solidFill>
        </p:spPr>
        <p:txBody>
          <a:bodyPr/>
          <a:lstStyle/>
          <a:p>
            <a:r>
              <a:rPr lang="en-GB" b="1" dirty="0">
                <a:latin typeface="Trebuchet MS" panose="020B0603020202020204" pitchFamily="34" charset="0"/>
              </a:rPr>
              <a:t>Urban Issues and Challenges</a:t>
            </a:r>
          </a:p>
        </p:txBody>
      </p:sp>
      <p:sp>
        <p:nvSpPr>
          <p:cNvPr id="3" name="Content Placeholder 2">
            <a:extLst>
              <a:ext uri="{FF2B5EF4-FFF2-40B4-BE49-F238E27FC236}">
                <a16:creationId xmlns:a16="http://schemas.microsoft.com/office/drawing/2014/main" id="{68B83452-6CB4-4985-B320-EABAF481CC51}"/>
              </a:ext>
            </a:extLst>
          </p:cNvPr>
          <p:cNvSpPr>
            <a:spLocks noGrp="1"/>
          </p:cNvSpPr>
          <p:nvPr>
            <p:ph idx="1"/>
          </p:nvPr>
        </p:nvSpPr>
        <p:spPr>
          <a:xfrm>
            <a:off x="838200" y="1825625"/>
            <a:ext cx="10515600" cy="4351338"/>
          </a:xfrm>
        </p:spPr>
        <p:txBody>
          <a:bodyPr>
            <a:normAutofit fontScale="92500" lnSpcReduction="10000"/>
          </a:bodyPr>
          <a:lstStyle/>
          <a:p>
            <a:pPr marL="0" indent="0">
              <a:buNone/>
            </a:pPr>
            <a:r>
              <a:rPr lang="en-GB" b="1" dirty="0"/>
              <a:t>Features of sustainable urban living: </a:t>
            </a:r>
          </a:p>
          <a:p>
            <a:pPr marL="0" indent="0">
              <a:buNone/>
            </a:pPr>
            <a:r>
              <a:rPr lang="en-GB" b="1" dirty="0"/>
              <a:t>• water </a:t>
            </a:r>
            <a:r>
              <a:rPr lang="en-GB" dirty="0"/>
              <a:t>(recycling rainwater, half flush toilets) </a:t>
            </a:r>
            <a:r>
              <a:rPr lang="en-GB" b="1" dirty="0"/>
              <a:t>and energy conservation </a:t>
            </a:r>
            <a:r>
              <a:rPr lang="en-GB" dirty="0"/>
              <a:t>(renewable energy – solar panels and wind turbines, insulating walls and double glazing window).</a:t>
            </a:r>
            <a:r>
              <a:rPr lang="en-GB" b="1" dirty="0"/>
              <a:t> </a:t>
            </a:r>
          </a:p>
          <a:p>
            <a:pPr marL="0" indent="0">
              <a:buNone/>
            </a:pPr>
            <a:r>
              <a:rPr lang="en-GB" b="1" dirty="0"/>
              <a:t>• waste recycling </a:t>
            </a:r>
            <a:r>
              <a:rPr lang="en-GB" dirty="0"/>
              <a:t>(recycle plants, separate bins for different items, fortnightly collection to encourage recycling). </a:t>
            </a:r>
            <a:endParaRPr lang="en-GB" b="1" dirty="0"/>
          </a:p>
          <a:p>
            <a:pPr marL="0" indent="0">
              <a:buNone/>
            </a:pPr>
            <a:r>
              <a:rPr lang="en-GB" b="1" dirty="0"/>
              <a:t>• creating green space </a:t>
            </a:r>
            <a:r>
              <a:rPr lang="en-GB" dirty="0"/>
              <a:t>(parks, trees, green roofs)</a:t>
            </a:r>
            <a:r>
              <a:rPr lang="en-GB" b="1" dirty="0"/>
              <a:t>. </a:t>
            </a:r>
          </a:p>
          <a:p>
            <a:pPr marL="0" indent="0">
              <a:buNone/>
            </a:pPr>
            <a:endParaRPr lang="en-GB" b="1" dirty="0"/>
          </a:p>
          <a:p>
            <a:pPr marL="0" indent="0">
              <a:buNone/>
            </a:pPr>
            <a:r>
              <a:rPr lang="en-GB" b="1" dirty="0"/>
              <a:t>How urban transport strategies are used to reduce traffic congestion.</a:t>
            </a:r>
          </a:p>
          <a:p>
            <a:pPr marL="0" indent="0">
              <a:buNone/>
            </a:pPr>
            <a:r>
              <a:rPr lang="en-GB" dirty="0"/>
              <a:t>(congestion charge, trams, park and ride, cycle schemes, more frequent public transport)</a:t>
            </a:r>
          </a:p>
        </p:txBody>
      </p:sp>
    </p:spTree>
    <p:extLst>
      <p:ext uri="{BB962C8B-B14F-4D97-AF65-F5344CB8AC3E}">
        <p14:creationId xmlns:p14="http://schemas.microsoft.com/office/powerpoint/2010/main" val="12846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429-B439-4824-8818-F2D786EE8414}"/>
              </a:ext>
            </a:extLst>
          </p:cNvPr>
          <p:cNvSpPr>
            <a:spLocks noGrp="1"/>
          </p:cNvSpPr>
          <p:nvPr>
            <p:ph type="title"/>
          </p:nvPr>
        </p:nvSpPr>
        <p:spPr>
          <a:solidFill>
            <a:schemeClr val="accent2"/>
          </a:solidFill>
        </p:spPr>
        <p:txBody>
          <a:bodyPr/>
          <a:lstStyle/>
          <a:p>
            <a:r>
              <a:rPr lang="en-GB" dirty="0">
                <a:latin typeface="Trebuchet MS" panose="020B0603020202020204" pitchFamily="34" charset="0"/>
              </a:rPr>
              <a:t>Changing Economic World</a:t>
            </a:r>
          </a:p>
        </p:txBody>
      </p:sp>
      <p:sp>
        <p:nvSpPr>
          <p:cNvPr id="3" name="Content Placeholder 2">
            <a:extLst>
              <a:ext uri="{FF2B5EF4-FFF2-40B4-BE49-F238E27FC236}">
                <a16:creationId xmlns:a16="http://schemas.microsoft.com/office/drawing/2014/main" id="{BD221CBE-90DB-4E2D-8063-0D9D03B56AD3}"/>
              </a:ext>
            </a:extLst>
          </p:cNvPr>
          <p:cNvSpPr>
            <a:spLocks noGrp="1"/>
          </p:cNvSpPr>
          <p:nvPr>
            <p:ph idx="1"/>
          </p:nvPr>
        </p:nvSpPr>
        <p:spPr>
          <a:xfrm>
            <a:off x="838200" y="1825624"/>
            <a:ext cx="10515600" cy="5032375"/>
          </a:xfrm>
        </p:spPr>
        <p:txBody>
          <a:bodyPr>
            <a:normAutofit lnSpcReduction="10000"/>
          </a:bodyPr>
          <a:lstStyle/>
          <a:p>
            <a:pPr marL="0" indent="0">
              <a:buNone/>
            </a:pPr>
            <a:r>
              <a:rPr lang="en-GB" b="1" dirty="0"/>
              <a:t>Different ways of classifying parts of the world according to their level of economic development and quality of life -  </a:t>
            </a:r>
            <a:r>
              <a:rPr lang="en-GB" dirty="0"/>
              <a:t>(LIC/NEE/HIC)</a:t>
            </a:r>
            <a:r>
              <a:rPr lang="en-GB" b="1" dirty="0"/>
              <a:t>.</a:t>
            </a:r>
          </a:p>
          <a:p>
            <a:pPr marL="0" indent="0">
              <a:buNone/>
            </a:pPr>
            <a:endParaRPr lang="en-GB" b="1" dirty="0"/>
          </a:p>
          <a:p>
            <a:pPr marL="0" indent="0">
              <a:buNone/>
            </a:pPr>
            <a:r>
              <a:rPr lang="en-GB" b="1" dirty="0"/>
              <a:t>Different economic and social measures of development: - </a:t>
            </a:r>
            <a:r>
              <a:rPr lang="en-GB" dirty="0"/>
              <a:t>gross national income (GNI) per head, birth and death rates, infant mortality, life expectancy, people per doctor, literacy rates, access to safe water, Human Development Index (HDI).</a:t>
            </a:r>
          </a:p>
          <a:p>
            <a:pPr marL="0" indent="0">
              <a:buNone/>
            </a:pPr>
            <a:endParaRPr lang="en-GB" dirty="0"/>
          </a:p>
          <a:p>
            <a:pPr marL="0" indent="0">
              <a:buNone/>
            </a:pPr>
            <a:r>
              <a:rPr lang="en-GB" b="1" dirty="0"/>
              <a:t>Limitations of economic and social measures </a:t>
            </a:r>
            <a:r>
              <a:rPr lang="en-GB" dirty="0"/>
              <a:t>– data could be out of date, data may be unreliable due to government corruption and they focus on certain aspects of development and may not take into account a holistic view. </a:t>
            </a:r>
            <a:endParaRPr lang="en-GB" b="1" dirty="0"/>
          </a:p>
        </p:txBody>
      </p:sp>
    </p:spTree>
    <p:extLst>
      <p:ext uri="{BB962C8B-B14F-4D97-AF65-F5344CB8AC3E}">
        <p14:creationId xmlns:p14="http://schemas.microsoft.com/office/powerpoint/2010/main" val="185375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429-B439-4824-8818-F2D786EE8414}"/>
              </a:ext>
            </a:extLst>
          </p:cNvPr>
          <p:cNvSpPr>
            <a:spLocks noGrp="1"/>
          </p:cNvSpPr>
          <p:nvPr>
            <p:ph type="title"/>
          </p:nvPr>
        </p:nvSpPr>
        <p:spPr>
          <a:solidFill>
            <a:schemeClr val="accent2"/>
          </a:solidFill>
        </p:spPr>
        <p:txBody>
          <a:bodyPr/>
          <a:lstStyle/>
          <a:p>
            <a:r>
              <a:rPr lang="en-GB" dirty="0">
                <a:latin typeface="Trebuchet MS" panose="020B0603020202020204" pitchFamily="34" charset="0"/>
              </a:rPr>
              <a:t>Changing Economic World</a:t>
            </a:r>
          </a:p>
        </p:txBody>
      </p:sp>
      <p:sp>
        <p:nvSpPr>
          <p:cNvPr id="3" name="Content Placeholder 2">
            <a:extLst>
              <a:ext uri="{FF2B5EF4-FFF2-40B4-BE49-F238E27FC236}">
                <a16:creationId xmlns:a16="http://schemas.microsoft.com/office/drawing/2014/main" id="{BD221CBE-90DB-4E2D-8063-0D9D03B56AD3}"/>
              </a:ext>
            </a:extLst>
          </p:cNvPr>
          <p:cNvSpPr>
            <a:spLocks noGrp="1"/>
          </p:cNvSpPr>
          <p:nvPr>
            <p:ph idx="1"/>
          </p:nvPr>
        </p:nvSpPr>
        <p:spPr/>
        <p:txBody>
          <a:bodyPr/>
          <a:lstStyle/>
          <a:p>
            <a:pPr marL="0" indent="0">
              <a:buNone/>
            </a:pPr>
            <a:r>
              <a:rPr lang="en-GB" b="1" dirty="0"/>
              <a:t>Link between stages of the Demographic Transition Model and the level of development.</a:t>
            </a:r>
          </a:p>
          <a:p>
            <a:pPr marL="0" indent="0">
              <a:buNone/>
            </a:pPr>
            <a:endParaRPr lang="en-GB" b="1" dirty="0"/>
          </a:p>
          <a:p>
            <a:pPr marL="0" indent="0">
              <a:buNone/>
            </a:pPr>
            <a:r>
              <a:rPr lang="en-GB" b="1" dirty="0"/>
              <a:t>HICs (stage 4 and 5)</a:t>
            </a:r>
          </a:p>
          <a:p>
            <a:pPr marL="0" indent="0">
              <a:buNone/>
            </a:pPr>
            <a:r>
              <a:rPr lang="en-GB" b="1" dirty="0"/>
              <a:t>LICs (stage 1 and 2)</a:t>
            </a:r>
          </a:p>
          <a:p>
            <a:pPr marL="0" indent="0">
              <a:buNone/>
            </a:pPr>
            <a:r>
              <a:rPr lang="en-GB" b="1" dirty="0"/>
              <a:t>NEEs (stage 2 and 3)</a:t>
            </a:r>
          </a:p>
        </p:txBody>
      </p:sp>
      <p:pic>
        <p:nvPicPr>
          <p:cNvPr id="4" name="Picture 3">
            <a:extLst>
              <a:ext uri="{FF2B5EF4-FFF2-40B4-BE49-F238E27FC236}">
                <a16:creationId xmlns:a16="http://schemas.microsoft.com/office/drawing/2014/main" id="{11F1F8F5-6299-4AA6-9541-59CE65866DD1}"/>
              </a:ext>
            </a:extLst>
          </p:cNvPr>
          <p:cNvPicPr>
            <a:picLocks noChangeAspect="1"/>
          </p:cNvPicPr>
          <p:nvPr/>
        </p:nvPicPr>
        <p:blipFill>
          <a:blip r:embed="rId2"/>
          <a:stretch>
            <a:fillRect/>
          </a:stretch>
        </p:blipFill>
        <p:spPr>
          <a:xfrm>
            <a:off x="5704182" y="2277774"/>
            <a:ext cx="5649618" cy="4580226"/>
          </a:xfrm>
          <a:prstGeom prst="rect">
            <a:avLst/>
          </a:prstGeom>
        </p:spPr>
      </p:pic>
    </p:spTree>
    <p:extLst>
      <p:ext uri="{BB962C8B-B14F-4D97-AF65-F5344CB8AC3E}">
        <p14:creationId xmlns:p14="http://schemas.microsoft.com/office/powerpoint/2010/main" val="79681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429-B439-4824-8818-F2D786EE8414}"/>
              </a:ext>
            </a:extLst>
          </p:cNvPr>
          <p:cNvSpPr>
            <a:spLocks noGrp="1"/>
          </p:cNvSpPr>
          <p:nvPr>
            <p:ph type="title"/>
          </p:nvPr>
        </p:nvSpPr>
        <p:spPr>
          <a:solidFill>
            <a:schemeClr val="accent2"/>
          </a:solidFill>
        </p:spPr>
        <p:txBody>
          <a:bodyPr/>
          <a:lstStyle/>
          <a:p>
            <a:r>
              <a:rPr lang="en-GB" dirty="0">
                <a:latin typeface="Trebuchet MS" panose="020B0603020202020204" pitchFamily="34" charset="0"/>
              </a:rPr>
              <a:t>Changing Economic World</a:t>
            </a:r>
          </a:p>
        </p:txBody>
      </p:sp>
      <p:sp>
        <p:nvSpPr>
          <p:cNvPr id="3" name="Content Placeholder 2">
            <a:extLst>
              <a:ext uri="{FF2B5EF4-FFF2-40B4-BE49-F238E27FC236}">
                <a16:creationId xmlns:a16="http://schemas.microsoft.com/office/drawing/2014/main" id="{BD221CBE-90DB-4E2D-8063-0D9D03B56AD3}"/>
              </a:ext>
            </a:extLst>
          </p:cNvPr>
          <p:cNvSpPr>
            <a:spLocks noGrp="1"/>
          </p:cNvSpPr>
          <p:nvPr>
            <p:ph idx="1"/>
          </p:nvPr>
        </p:nvSpPr>
        <p:spPr>
          <a:xfrm>
            <a:off x="838200" y="1825624"/>
            <a:ext cx="10515600" cy="5032375"/>
          </a:xfrm>
        </p:spPr>
        <p:txBody>
          <a:bodyPr>
            <a:normAutofit fontScale="85000" lnSpcReduction="20000"/>
          </a:bodyPr>
          <a:lstStyle/>
          <a:p>
            <a:pPr marL="0" indent="0">
              <a:buNone/>
            </a:pPr>
            <a:r>
              <a:rPr lang="en-GB" b="1" dirty="0"/>
              <a:t>Causes of uneven development: </a:t>
            </a:r>
          </a:p>
          <a:p>
            <a:r>
              <a:rPr lang="en-GB" b="1" dirty="0"/>
              <a:t>Physical </a:t>
            </a:r>
            <a:r>
              <a:rPr lang="en-GB" dirty="0"/>
              <a:t>(landlocked, climate, location/topography, clean water) </a:t>
            </a:r>
            <a:endParaRPr lang="en-GB" b="1" dirty="0"/>
          </a:p>
          <a:p>
            <a:r>
              <a:rPr lang="en-GB" b="1" dirty="0"/>
              <a:t>economic </a:t>
            </a:r>
            <a:r>
              <a:rPr lang="en-GB" dirty="0"/>
              <a:t>(trade)</a:t>
            </a:r>
            <a:endParaRPr lang="en-GB" b="1" dirty="0"/>
          </a:p>
          <a:p>
            <a:r>
              <a:rPr lang="en-GB" b="1" dirty="0"/>
              <a:t>Historical </a:t>
            </a:r>
            <a:r>
              <a:rPr lang="en-GB" dirty="0"/>
              <a:t>(colonisation, civil war)</a:t>
            </a:r>
            <a:r>
              <a:rPr lang="en-GB" b="1" dirty="0"/>
              <a:t> </a:t>
            </a:r>
          </a:p>
          <a:p>
            <a:pPr marL="0" indent="0">
              <a:buNone/>
            </a:pPr>
            <a:endParaRPr lang="en-GB" b="1" dirty="0"/>
          </a:p>
          <a:p>
            <a:pPr marL="0" indent="0">
              <a:buNone/>
            </a:pPr>
            <a:r>
              <a:rPr lang="en-GB" b="1" dirty="0"/>
              <a:t>Consequences of uneven development: </a:t>
            </a:r>
          </a:p>
          <a:p>
            <a:r>
              <a:rPr lang="en-GB" b="1" dirty="0"/>
              <a:t>disparities in wealth </a:t>
            </a:r>
            <a:r>
              <a:rPr lang="en-GB" dirty="0"/>
              <a:t>(Africa’s share of global wealth is very small (about 1 per cent)</a:t>
            </a:r>
            <a:endParaRPr lang="en-GB" b="1" dirty="0"/>
          </a:p>
          <a:p>
            <a:r>
              <a:rPr lang="en-GB" b="1" dirty="0"/>
              <a:t>health </a:t>
            </a:r>
            <a:r>
              <a:rPr lang="en-GB" dirty="0"/>
              <a:t>(in LICs 4 in every 10 deaths are among children under 15 years, and only 2 in every 10 deaths among people aged 70 years and over. In LICs death often results from waterborne disease and starvation whereas in HICs it’s lung cancer and other cancers)</a:t>
            </a:r>
            <a:r>
              <a:rPr lang="en-GB" b="1" dirty="0"/>
              <a:t>, </a:t>
            </a:r>
          </a:p>
          <a:p>
            <a:r>
              <a:rPr lang="en-GB" b="1" dirty="0"/>
              <a:t>international migration </a:t>
            </a:r>
            <a:r>
              <a:rPr lang="en-GB" dirty="0"/>
              <a:t>(emigrants leave a place usually because of war or lack of opportunity – often the working ages in LICs and NEEs. Economic migrants move to HICs, open new businesses or work and pay taxes)</a:t>
            </a:r>
            <a:endParaRPr lang="en-GB" b="1" dirty="0"/>
          </a:p>
        </p:txBody>
      </p:sp>
    </p:spTree>
    <p:extLst>
      <p:ext uri="{BB962C8B-B14F-4D97-AF65-F5344CB8AC3E}">
        <p14:creationId xmlns:p14="http://schemas.microsoft.com/office/powerpoint/2010/main" val="91769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429-B439-4824-8818-F2D786EE8414}"/>
              </a:ext>
            </a:extLst>
          </p:cNvPr>
          <p:cNvSpPr>
            <a:spLocks noGrp="1"/>
          </p:cNvSpPr>
          <p:nvPr>
            <p:ph type="title"/>
          </p:nvPr>
        </p:nvSpPr>
        <p:spPr>
          <a:solidFill>
            <a:schemeClr val="accent2"/>
          </a:solidFill>
        </p:spPr>
        <p:txBody>
          <a:bodyPr/>
          <a:lstStyle/>
          <a:p>
            <a:r>
              <a:rPr lang="en-GB" dirty="0">
                <a:latin typeface="Trebuchet MS" panose="020B0603020202020204" pitchFamily="34" charset="0"/>
              </a:rPr>
              <a:t>Changing Economic World</a:t>
            </a:r>
          </a:p>
        </p:txBody>
      </p:sp>
      <p:sp>
        <p:nvSpPr>
          <p:cNvPr id="3" name="Content Placeholder 2">
            <a:extLst>
              <a:ext uri="{FF2B5EF4-FFF2-40B4-BE49-F238E27FC236}">
                <a16:creationId xmlns:a16="http://schemas.microsoft.com/office/drawing/2014/main" id="{BD221CBE-90DB-4E2D-8063-0D9D03B56AD3}"/>
              </a:ext>
            </a:extLst>
          </p:cNvPr>
          <p:cNvSpPr>
            <a:spLocks noGrp="1"/>
          </p:cNvSpPr>
          <p:nvPr>
            <p:ph idx="1"/>
          </p:nvPr>
        </p:nvSpPr>
        <p:spPr>
          <a:xfrm>
            <a:off x="838200" y="1825624"/>
            <a:ext cx="10515600" cy="5032375"/>
          </a:xfrm>
        </p:spPr>
        <p:txBody>
          <a:bodyPr>
            <a:normAutofit/>
          </a:bodyPr>
          <a:lstStyle/>
          <a:p>
            <a:pPr marL="0" indent="0">
              <a:buNone/>
            </a:pPr>
            <a:r>
              <a:rPr lang="en-GB" b="1" dirty="0"/>
              <a:t>An overview of the strategies used to reduce the development gap: </a:t>
            </a:r>
          </a:p>
          <a:p>
            <a:r>
              <a:rPr lang="en-GB" b="1" dirty="0"/>
              <a:t>investment, </a:t>
            </a:r>
          </a:p>
          <a:p>
            <a:r>
              <a:rPr lang="en-GB" b="1" dirty="0"/>
              <a:t>industrial development</a:t>
            </a:r>
          </a:p>
          <a:p>
            <a:r>
              <a:rPr lang="en-GB" b="1" dirty="0"/>
              <a:t>tourism, </a:t>
            </a:r>
          </a:p>
          <a:p>
            <a:r>
              <a:rPr lang="en-GB" b="1" dirty="0"/>
              <a:t>aid, </a:t>
            </a:r>
          </a:p>
          <a:p>
            <a:r>
              <a:rPr lang="en-GB" b="1" dirty="0"/>
              <a:t>using intermediate technology, </a:t>
            </a:r>
          </a:p>
          <a:p>
            <a:r>
              <a:rPr lang="en-GB" b="1" dirty="0" err="1"/>
              <a:t>fairtrade</a:t>
            </a:r>
            <a:r>
              <a:rPr lang="en-GB" b="1" dirty="0"/>
              <a:t>, </a:t>
            </a:r>
          </a:p>
          <a:p>
            <a:r>
              <a:rPr lang="en-GB" b="1" dirty="0"/>
              <a:t>debt relief, </a:t>
            </a:r>
          </a:p>
          <a:p>
            <a:r>
              <a:rPr lang="en-GB" b="1" dirty="0"/>
              <a:t>microfinance loans.</a:t>
            </a:r>
          </a:p>
        </p:txBody>
      </p:sp>
    </p:spTree>
    <p:extLst>
      <p:ext uri="{BB962C8B-B14F-4D97-AF65-F5344CB8AC3E}">
        <p14:creationId xmlns:p14="http://schemas.microsoft.com/office/powerpoint/2010/main" val="369907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9D83-EA69-4007-9DAA-B879F6BA82FA}"/>
              </a:ext>
            </a:extLst>
          </p:cNvPr>
          <p:cNvSpPr>
            <a:spLocks noGrp="1"/>
          </p:cNvSpPr>
          <p:nvPr>
            <p:ph type="title"/>
          </p:nvPr>
        </p:nvSpPr>
        <p:spPr>
          <a:solidFill>
            <a:srgbClr val="FF66CC"/>
          </a:solidFill>
        </p:spPr>
        <p:txBody>
          <a:bodyPr/>
          <a:lstStyle/>
          <a:p>
            <a:r>
              <a:rPr lang="en-GB" b="1" dirty="0">
                <a:latin typeface="Trebuchet MS" panose="020B0603020202020204" pitchFamily="34" charset="0"/>
              </a:rPr>
              <a:t>Urban Issues and Challenges</a:t>
            </a:r>
          </a:p>
        </p:txBody>
      </p:sp>
      <p:sp>
        <p:nvSpPr>
          <p:cNvPr id="3" name="Content Placeholder 2">
            <a:extLst>
              <a:ext uri="{FF2B5EF4-FFF2-40B4-BE49-F238E27FC236}">
                <a16:creationId xmlns:a16="http://schemas.microsoft.com/office/drawing/2014/main" id="{68B83452-6CB4-4985-B320-EABAF481CC51}"/>
              </a:ext>
            </a:extLst>
          </p:cNvPr>
          <p:cNvSpPr>
            <a:spLocks noGrp="1"/>
          </p:cNvSpPr>
          <p:nvPr>
            <p:ph idx="1"/>
          </p:nvPr>
        </p:nvSpPr>
        <p:spPr/>
        <p:txBody>
          <a:bodyPr>
            <a:normAutofit fontScale="92500" lnSpcReduction="20000"/>
          </a:bodyPr>
          <a:lstStyle/>
          <a:p>
            <a:pPr marL="0" indent="0">
              <a:buNone/>
            </a:pPr>
            <a:r>
              <a:rPr lang="en-GB" b="1" dirty="0"/>
              <a:t>The global pattern of urban change and urban trends in different parts of the world </a:t>
            </a:r>
            <a:r>
              <a:rPr lang="en-GB" dirty="0"/>
              <a:t>– urbanisation is slower in HICs than LICs because most area than can be urbanised are urbanised and the birth rate is slower than LICs. LICs urbanise due to improved economic development, industry and trade that HICs have already had/got. In the majority of HICs over 60% of the country’s population live in urban areas. Urbanisation is increasing in places such as India, China and Nigeria.</a:t>
            </a:r>
          </a:p>
          <a:p>
            <a:pPr marL="0" indent="0">
              <a:buNone/>
            </a:pPr>
            <a:endParaRPr lang="en-GB" dirty="0"/>
          </a:p>
          <a:p>
            <a:pPr marL="0" indent="0">
              <a:buNone/>
            </a:pPr>
            <a:r>
              <a:rPr lang="en-GB" b="1" dirty="0"/>
              <a:t>Causes of urbanisation </a:t>
            </a:r>
            <a:r>
              <a:rPr lang="en-GB" dirty="0"/>
              <a:t>– migration (push and pull factors) and natural increase.</a:t>
            </a:r>
          </a:p>
          <a:p>
            <a:pPr marL="0" indent="0">
              <a:buNone/>
            </a:pPr>
            <a:endParaRPr lang="en-GB" b="1" dirty="0"/>
          </a:p>
          <a:p>
            <a:pPr marL="0" indent="0">
              <a:buNone/>
            </a:pPr>
            <a:r>
              <a:rPr lang="en-GB" b="1" dirty="0"/>
              <a:t>Megacities </a:t>
            </a:r>
            <a:r>
              <a:rPr lang="en-GB" dirty="0"/>
              <a:t>– cities with over 10 000000 people living in them, often found towards the coast. Tokyo, Lagos and New York.</a:t>
            </a:r>
            <a:endParaRPr lang="en-GB" b="1"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26742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429-B439-4824-8818-F2D786EE8414}"/>
              </a:ext>
            </a:extLst>
          </p:cNvPr>
          <p:cNvSpPr>
            <a:spLocks noGrp="1"/>
          </p:cNvSpPr>
          <p:nvPr>
            <p:ph type="title"/>
          </p:nvPr>
        </p:nvSpPr>
        <p:spPr>
          <a:solidFill>
            <a:schemeClr val="accent2"/>
          </a:solidFill>
        </p:spPr>
        <p:txBody>
          <a:bodyPr/>
          <a:lstStyle/>
          <a:p>
            <a:r>
              <a:rPr lang="en-GB" dirty="0">
                <a:latin typeface="Trebuchet MS" panose="020B0603020202020204" pitchFamily="34" charset="0"/>
              </a:rPr>
              <a:t>Changing Economic World</a:t>
            </a:r>
          </a:p>
        </p:txBody>
      </p:sp>
      <p:sp>
        <p:nvSpPr>
          <p:cNvPr id="3" name="Content Placeholder 2">
            <a:extLst>
              <a:ext uri="{FF2B5EF4-FFF2-40B4-BE49-F238E27FC236}">
                <a16:creationId xmlns:a16="http://schemas.microsoft.com/office/drawing/2014/main" id="{BD221CBE-90DB-4E2D-8063-0D9D03B56AD3}"/>
              </a:ext>
            </a:extLst>
          </p:cNvPr>
          <p:cNvSpPr>
            <a:spLocks noGrp="1"/>
          </p:cNvSpPr>
          <p:nvPr>
            <p:ph idx="1"/>
          </p:nvPr>
        </p:nvSpPr>
        <p:spPr>
          <a:xfrm>
            <a:off x="838200" y="1825624"/>
            <a:ext cx="10515600" cy="5032375"/>
          </a:xfrm>
        </p:spPr>
        <p:txBody>
          <a:bodyPr>
            <a:normAutofit fontScale="77500" lnSpcReduction="20000"/>
          </a:bodyPr>
          <a:lstStyle/>
          <a:p>
            <a:pPr marL="0" indent="0">
              <a:buNone/>
            </a:pPr>
            <a:r>
              <a:rPr lang="en-GB" b="1" dirty="0"/>
              <a:t>An example of how the growth of tourism in an LIC or NEE helps to reduce the development gap.</a:t>
            </a:r>
          </a:p>
          <a:p>
            <a:pPr marL="0" indent="0">
              <a:buNone/>
            </a:pPr>
            <a:r>
              <a:rPr lang="en-GB" u="sng" dirty="0"/>
              <a:t>How has Tourism helped to reduce the Development Gap?</a:t>
            </a:r>
            <a:endParaRPr lang="en-GB" dirty="0"/>
          </a:p>
          <a:p>
            <a:pPr lvl="0"/>
            <a:r>
              <a:rPr lang="en-GB" dirty="0"/>
              <a:t>In 2014, tourism contributed 24% towards Jamaica’s GDP (this is expected to rise to 30% by 2024).</a:t>
            </a:r>
          </a:p>
          <a:p>
            <a:pPr lvl="0"/>
            <a:r>
              <a:rPr lang="en-GB" dirty="0"/>
              <a:t>Tourism income exceeds $2 billion each year.</a:t>
            </a:r>
          </a:p>
          <a:p>
            <a:pPr lvl="0"/>
            <a:r>
              <a:rPr lang="en-GB" dirty="0"/>
              <a:t>Tourism is the main source of employment – over 200 000 locals are employed in hotels, shops and agriculture. </a:t>
            </a:r>
          </a:p>
          <a:p>
            <a:pPr lvl="0"/>
            <a:r>
              <a:rPr lang="en-GB" dirty="0"/>
              <a:t>Increased incomes have improved the retail sector and increased the amount of money circulating the economy.</a:t>
            </a:r>
          </a:p>
          <a:p>
            <a:pPr lvl="0"/>
            <a:r>
              <a:rPr lang="en-GB" dirty="0"/>
              <a:t>Infrastructure has been improved to support tourism (new ports, roads and hotels).</a:t>
            </a:r>
          </a:p>
          <a:p>
            <a:pPr lvl="0"/>
            <a:r>
              <a:rPr lang="en-GB" dirty="0"/>
              <a:t>Many local people in the key tourist sites of Montego Bat and </a:t>
            </a:r>
            <a:r>
              <a:rPr lang="en-GB" dirty="0" err="1"/>
              <a:t>Ocho</a:t>
            </a:r>
            <a:r>
              <a:rPr lang="en-GB" dirty="0"/>
              <a:t> Rios have experienced improvements in their quality of life, though there are still some pockets of poverty.</a:t>
            </a:r>
          </a:p>
          <a:p>
            <a:pPr lvl="0"/>
            <a:r>
              <a:rPr lang="en-GB" dirty="0"/>
              <a:t>The environment has benefited by landscaping projects (Montego Bay and the designation of nature parks like Negril Marine Nature Park). </a:t>
            </a:r>
          </a:p>
          <a:p>
            <a:pPr marL="0" indent="0">
              <a:buNone/>
            </a:pPr>
            <a:endParaRPr lang="en-GB" b="1" dirty="0"/>
          </a:p>
        </p:txBody>
      </p:sp>
      <p:pic>
        <p:nvPicPr>
          <p:cNvPr id="12290" name="Picture 2" descr="Image result for jamaica">
            <a:extLst>
              <a:ext uri="{FF2B5EF4-FFF2-40B4-BE49-F238E27FC236}">
                <a16:creationId xmlns:a16="http://schemas.microsoft.com/office/drawing/2014/main" id="{9690AB5A-41C7-484B-87DF-F9CAFD290A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0264" y="571500"/>
            <a:ext cx="1840735" cy="92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962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429-B439-4824-8818-F2D786EE8414}"/>
              </a:ext>
            </a:extLst>
          </p:cNvPr>
          <p:cNvSpPr>
            <a:spLocks noGrp="1"/>
          </p:cNvSpPr>
          <p:nvPr>
            <p:ph type="title"/>
          </p:nvPr>
        </p:nvSpPr>
        <p:spPr>
          <a:solidFill>
            <a:schemeClr val="accent2"/>
          </a:solidFill>
        </p:spPr>
        <p:txBody>
          <a:bodyPr/>
          <a:lstStyle/>
          <a:p>
            <a:r>
              <a:rPr lang="en-GB" dirty="0">
                <a:latin typeface="Trebuchet MS" panose="020B0603020202020204" pitchFamily="34" charset="0"/>
              </a:rPr>
              <a:t>Changing Economic World</a:t>
            </a:r>
          </a:p>
        </p:txBody>
      </p:sp>
      <p:sp>
        <p:nvSpPr>
          <p:cNvPr id="3" name="Content Placeholder 2">
            <a:extLst>
              <a:ext uri="{FF2B5EF4-FFF2-40B4-BE49-F238E27FC236}">
                <a16:creationId xmlns:a16="http://schemas.microsoft.com/office/drawing/2014/main" id="{BD221CBE-90DB-4E2D-8063-0D9D03B56AD3}"/>
              </a:ext>
            </a:extLst>
          </p:cNvPr>
          <p:cNvSpPr>
            <a:spLocks noGrp="1"/>
          </p:cNvSpPr>
          <p:nvPr>
            <p:ph idx="1"/>
          </p:nvPr>
        </p:nvSpPr>
        <p:spPr>
          <a:xfrm>
            <a:off x="838200" y="1690688"/>
            <a:ext cx="10515600" cy="5167311"/>
          </a:xfrm>
        </p:spPr>
        <p:txBody>
          <a:bodyPr>
            <a:normAutofit fontScale="85000" lnSpcReduction="20000"/>
          </a:bodyPr>
          <a:lstStyle/>
          <a:p>
            <a:pPr marL="0" indent="0">
              <a:buNone/>
            </a:pPr>
            <a:r>
              <a:rPr lang="en-GB" b="1" dirty="0"/>
              <a:t>A case study of one LIC or NEE to illustrate: </a:t>
            </a:r>
          </a:p>
          <a:p>
            <a:r>
              <a:rPr lang="en-GB" b="1" dirty="0"/>
              <a:t>the location</a:t>
            </a:r>
          </a:p>
          <a:p>
            <a:pPr marL="0" indent="0">
              <a:buNone/>
            </a:pPr>
            <a:r>
              <a:rPr lang="en-GB" dirty="0"/>
              <a:t>Nigeria is located in north-west Africa. Bordering countries include Benin, Chad, Niger and Cameroon. It is on the Atlantic Coast. It is almost due south of the UK.</a:t>
            </a:r>
            <a:endParaRPr lang="en-GB" b="1" dirty="0"/>
          </a:p>
          <a:p>
            <a:pPr marL="0" indent="0">
              <a:buNone/>
            </a:pPr>
            <a:r>
              <a:rPr lang="en-GB" b="1" dirty="0"/>
              <a:t>importance of the country, </a:t>
            </a:r>
          </a:p>
          <a:p>
            <a:r>
              <a:rPr lang="en-GB" b="1" dirty="0"/>
              <a:t>regionally </a:t>
            </a:r>
          </a:p>
          <a:p>
            <a:pPr marL="0" indent="0">
              <a:buNone/>
            </a:pPr>
            <a:r>
              <a:rPr lang="en-GB" dirty="0"/>
              <a:t>Nigeria has one of the fastest growing economies in Africa. In 2014 it had the highest GDP in the continent and the third largest manufacturing sector  It is the most populated country in Africa – with a population of 182 million  Nigeria has the highest farm output in Africa – 70% of the population are employed in agriculture. </a:t>
            </a:r>
            <a:endParaRPr lang="en-GB" b="1" dirty="0"/>
          </a:p>
          <a:p>
            <a:r>
              <a:rPr lang="en-GB" b="1" dirty="0"/>
              <a:t>and globally</a:t>
            </a:r>
          </a:p>
          <a:p>
            <a:pPr marL="0" indent="0">
              <a:buNone/>
            </a:pPr>
            <a:r>
              <a:rPr lang="en-GB" dirty="0"/>
              <a:t>In 2014 Nigeria became the world’s 21st largest economy.  Nigeria had the world’s highest average GDP growth for 2010-15  Nigeria supplies 2.7% of the world’s oil  Nigeria has also developed a very diverse economy which now includes financial services, telecommunications and the media.</a:t>
            </a:r>
          </a:p>
          <a:p>
            <a:pPr marL="0" indent="0">
              <a:buNone/>
            </a:pPr>
            <a:endParaRPr lang="en-GB" b="1" dirty="0"/>
          </a:p>
        </p:txBody>
      </p:sp>
      <p:pic>
        <p:nvPicPr>
          <p:cNvPr id="18434" name="Picture 2" descr="Image result for nigeria">
            <a:extLst>
              <a:ext uri="{FF2B5EF4-FFF2-40B4-BE49-F238E27FC236}">
                <a16:creationId xmlns:a16="http://schemas.microsoft.com/office/drawing/2014/main" id="{AFD4D7CC-7592-4ACC-94D7-0622084C5C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0603" y="420194"/>
            <a:ext cx="1516751" cy="121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097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429-B439-4824-8818-F2D786EE8414}"/>
              </a:ext>
            </a:extLst>
          </p:cNvPr>
          <p:cNvSpPr>
            <a:spLocks noGrp="1"/>
          </p:cNvSpPr>
          <p:nvPr>
            <p:ph type="title"/>
          </p:nvPr>
        </p:nvSpPr>
        <p:spPr>
          <a:solidFill>
            <a:schemeClr val="accent2"/>
          </a:solidFill>
        </p:spPr>
        <p:txBody>
          <a:bodyPr/>
          <a:lstStyle/>
          <a:p>
            <a:r>
              <a:rPr lang="en-GB" dirty="0">
                <a:latin typeface="Trebuchet MS" panose="020B0603020202020204" pitchFamily="34" charset="0"/>
              </a:rPr>
              <a:t>Changing Economic World</a:t>
            </a:r>
          </a:p>
        </p:txBody>
      </p:sp>
      <p:sp>
        <p:nvSpPr>
          <p:cNvPr id="3" name="Content Placeholder 2">
            <a:extLst>
              <a:ext uri="{FF2B5EF4-FFF2-40B4-BE49-F238E27FC236}">
                <a16:creationId xmlns:a16="http://schemas.microsoft.com/office/drawing/2014/main" id="{BD221CBE-90DB-4E2D-8063-0D9D03B56AD3}"/>
              </a:ext>
            </a:extLst>
          </p:cNvPr>
          <p:cNvSpPr>
            <a:spLocks noGrp="1"/>
          </p:cNvSpPr>
          <p:nvPr>
            <p:ph idx="1"/>
          </p:nvPr>
        </p:nvSpPr>
        <p:spPr>
          <a:xfrm>
            <a:off x="838200" y="1825624"/>
            <a:ext cx="10515600" cy="5032375"/>
          </a:xfrm>
        </p:spPr>
        <p:txBody>
          <a:bodyPr>
            <a:normAutofit fontScale="70000" lnSpcReduction="20000"/>
          </a:bodyPr>
          <a:lstStyle/>
          <a:p>
            <a:pPr marL="0" indent="0">
              <a:buNone/>
            </a:pPr>
            <a:r>
              <a:rPr lang="en-GB" b="1" dirty="0"/>
              <a:t>The context of Nigeria</a:t>
            </a:r>
          </a:p>
          <a:p>
            <a:r>
              <a:rPr lang="en-GB" b="1" dirty="0"/>
              <a:t>Politically </a:t>
            </a:r>
            <a:r>
              <a:rPr lang="en-GB" dirty="0"/>
              <a:t>- Nigeria became independent from the UK in 1960. However bitter power struggles resulted in a series of dictatorships and a civil war between 1967 and 1970. Lack of political stability affected Nigeria’s development and led to widespread corruption. It is only since 1999 that the country has a had a stable government. </a:t>
            </a:r>
          </a:p>
          <a:p>
            <a:r>
              <a:rPr lang="en-GB" b="1" dirty="0"/>
              <a:t>Socially </a:t>
            </a:r>
            <a:r>
              <a:rPr lang="en-GB" dirty="0"/>
              <a:t>- Nigeria is a multi-ethnic, multi faith country. Ethnic groups in Nigeria include the Yoruba (21%) Hausa and the Fulani (29%) and Igbo (18%). Christianity and Islam are practiced widely. This social diversity is one of Nigeria’s great strength but is also causes conflict. Economic inequality between the north and south of Nigeria has created new religious and ethnic tensions, with the rise of the Islamic Fundamentalist group Boko Haram – this has created an unstable situation in Nigeria and has had a negative impact on the economy, with a reduction in investment from abroad.</a:t>
            </a:r>
          </a:p>
          <a:p>
            <a:r>
              <a:rPr lang="en-GB" b="1" dirty="0"/>
              <a:t>Cultural </a:t>
            </a:r>
            <a:r>
              <a:rPr lang="en-GB" dirty="0"/>
              <a:t>- With such a diverse population Nigeria enjoys a rich and varied culture:  Nigerian music is enjoyed across the continent e.g. </a:t>
            </a:r>
            <a:r>
              <a:rPr lang="en-GB" dirty="0" err="1"/>
              <a:t>Fela</a:t>
            </a:r>
            <a:r>
              <a:rPr lang="en-GB" dirty="0"/>
              <a:t> </a:t>
            </a:r>
            <a:r>
              <a:rPr lang="en-GB" dirty="0" err="1"/>
              <a:t>Kuti</a:t>
            </a:r>
            <a:r>
              <a:rPr lang="en-GB" dirty="0"/>
              <a:t>  Nigerian cinema (known as Nollywood is the second largest film industry in the world  In sport, the Nigerian football team has won the African Cup of Nations three times, most recently in 2013.</a:t>
            </a:r>
          </a:p>
          <a:p>
            <a:r>
              <a:rPr lang="en-GB" b="1" dirty="0"/>
              <a:t>Environmental </a:t>
            </a:r>
            <a:r>
              <a:rPr lang="en-GB" dirty="0"/>
              <a:t>- Nigeria’s natural environments form a series of bands across the country. This reflects the decreasing rainfall from north to south. To the north of Nigeria is the Sahel and the Sahara.  Savanna can be found in the upland region of Jos Plateau (central Nigeria)  In Southern Nigeria – high temperatures and high annual rainfall (similar to rainforest climate).</a:t>
            </a:r>
            <a:endParaRPr lang="en-GB" b="1" dirty="0"/>
          </a:p>
        </p:txBody>
      </p:sp>
      <p:pic>
        <p:nvPicPr>
          <p:cNvPr id="4" name="Picture 2" descr="Image result for nigeria">
            <a:extLst>
              <a:ext uri="{FF2B5EF4-FFF2-40B4-BE49-F238E27FC236}">
                <a16:creationId xmlns:a16="http://schemas.microsoft.com/office/drawing/2014/main" id="{FBE75AFC-F9BD-4D08-A710-0D339979DC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0603" y="420194"/>
            <a:ext cx="1516751" cy="121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17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429-B439-4824-8818-F2D786EE8414}"/>
              </a:ext>
            </a:extLst>
          </p:cNvPr>
          <p:cNvSpPr>
            <a:spLocks noGrp="1"/>
          </p:cNvSpPr>
          <p:nvPr>
            <p:ph type="title"/>
          </p:nvPr>
        </p:nvSpPr>
        <p:spPr>
          <a:solidFill>
            <a:schemeClr val="accent2"/>
          </a:solidFill>
        </p:spPr>
        <p:txBody>
          <a:bodyPr/>
          <a:lstStyle/>
          <a:p>
            <a:r>
              <a:rPr lang="en-GB" dirty="0">
                <a:latin typeface="Trebuchet MS" panose="020B0603020202020204" pitchFamily="34" charset="0"/>
              </a:rPr>
              <a:t>Changing Economic World</a:t>
            </a:r>
          </a:p>
        </p:txBody>
      </p:sp>
      <p:sp>
        <p:nvSpPr>
          <p:cNvPr id="3" name="Content Placeholder 2">
            <a:extLst>
              <a:ext uri="{FF2B5EF4-FFF2-40B4-BE49-F238E27FC236}">
                <a16:creationId xmlns:a16="http://schemas.microsoft.com/office/drawing/2014/main" id="{BD221CBE-90DB-4E2D-8063-0D9D03B56AD3}"/>
              </a:ext>
            </a:extLst>
          </p:cNvPr>
          <p:cNvSpPr>
            <a:spLocks noGrp="1"/>
          </p:cNvSpPr>
          <p:nvPr>
            <p:ph idx="1"/>
          </p:nvPr>
        </p:nvSpPr>
        <p:spPr>
          <a:xfrm>
            <a:off x="838200" y="1825624"/>
            <a:ext cx="10515600" cy="5032375"/>
          </a:xfrm>
        </p:spPr>
        <p:txBody>
          <a:bodyPr>
            <a:normAutofit lnSpcReduction="10000"/>
          </a:bodyPr>
          <a:lstStyle/>
          <a:p>
            <a:pPr marL="0" indent="0">
              <a:buNone/>
            </a:pPr>
            <a:r>
              <a:rPr lang="en-GB" b="1" dirty="0"/>
              <a:t>the changing industrial structure. The balance between different sectors of the economy. </a:t>
            </a:r>
          </a:p>
          <a:p>
            <a:pPr marL="0" indent="0">
              <a:buNone/>
            </a:pPr>
            <a:r>
              <a:rPr lang="en-GB" dirty="0"/>
              <a:t>Since 1999 there have been major changes in Nigeria’s industrial structure: Employment in agriculture has fallen from 70% to 33% in 2012 – this is because farm machinery is used more and because of better pay and conditions in other sectors of the economy  Industrialisation and economic growth (secondary sector) under a stable government has increased employment in oil production, manufacturing of products such as construction, motor manufacturing and sugar refining. The % of people employed in manufacturing has increased from 20% in 1999 to 33% in 2012  The growth of the tertiary sector – communications, retail and finance. This has increased from 10% to 33%. These changes mean that Nigeria now has a balanced economy – an even balance between the different sectors.</a:t>
            </a:r>
            <a:endParaRPr lang="en-GB" b="1" dirty="0"/>
          </a:p>
        </p:txBody>
      </p:sp>
      <p:pic>
        <p:nvPicPr>
          <p:cNvPr id="4" name="Picture 2" descr="Image result for nigeria">
            <a:extLst>
              <a:ext uri="{FF2B5EF4-FFF2-40B4-BE49-F238E27FC236}">
                <a16:creationId xmlns:a16="http://schemas.microsoft.com/office/drawing/2014/main" id="{FBE75AFC-F9BD-4D08-A710-0D339979DC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0603" y="420194"/>
            <a:ext cx="1516751" cy="121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113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429-B439-4824-8818-F2D786EE8414}"/>
              </a:ext>
            </a:extLst>
          </p:cNvPr>
          <p:cNvSpPr>
            <a:spLocks noGrp="1"/>
          </p:cNvSpPr>
          <p:nvPr>
            <p:ph type="title"/>
          </p:nvPr>
        </p:nvSpPr>
        <p:spPr>
          <a:solidFill>
            <a:schemeClr val="accent2"/>
          </a:solidFill>
        </p:spPr>
        <p:txBody>
          <a:bodyPr/>
          <a:lstStyle/>
          <a:p>
            <a:r>
              <a:rPr lang="en-GB" dirty="0">
                <a:latin typeface="Trebuchet MS" panose="020B0603020202020204" pitchFamily="34" charset="0"/>
              </a:rPr>
              <a:t>Changing Economic World</a:t>
            </a:r>
          </a:p>
        </p:txBody>
      </p:sp>
      <p:sp>
        <p:nvSpPr>
          <p:cNvPr id="3" name="Content Placeholder 2">
            <a:extLst>
              <a:ext uri="{FF2B5EF4-FFF2-40B4-BE49-F238E27FC236}">
                <a16:creationId xmlns:a16="http://schemas.microsoft.com/office/drawing/2014/main" id="{BD221CBE-90DB-4E2D-8063-0D9D03B56AD3}"/>
              </a:ext>
            </a:extLst>
          </p:cNvPr>
          <p:cNvSpPr>
            <a:spLocks noGrp="1"/>
          </p:cNvSpPr>
          <p:nvPr>
            <p:ph idx="1"/>
          </p:nvPr>
        </p:nvSpPr>
        <p:spPr>
          <a:xfrm>
            <a:off x="838200" y="1825624"/>
            <a:ext cx="10515600" cy="5032375"/>
          </a:xfrm>
        </p:spPr>
        <p:txBody>
          <a:bodyPr>
            <a:normAutofit/>
          </a:bodyPr>
          <a:lstStyle/>
          <a:p>
            <a:pPr marL="0" indent="0">
              <a:buNone/>
            </a:pPr>
            <a:r>
              <a:rPr lang="en-GB" b="1" dirty="0"/>
              <a:t>How manufacturing industry can stimulate economic development</a:t>
            </a:r>
          </a:p>
          <a:p>
            <a:pPr marL="0" indent="0">
              <a:buNone/>
            </a:pPr>
            <a:r>
              <a:rPr lang="en-GB" dirty="0"/>
              <a:t>Regular paid work gives people a more secure income and provides a larger home market for purchasing products such as cars and electrical appliances  As industries grow more people are employed, and revenue from taxes increases  A thriving industrial sector attracts foreign investment which stimulates further economic growth</a:t>
            </a:r>
            <a:r>
              <a:rPr lang="en-GB" b="1" dirty="0"/>
              <a:t> </a:t>
            </a:r>
          </a:p>
          <a:p>
            <a:pPr marL="0" indent="0">
              <a:buNone/>
            </a:pPr>
            <a:endParaRPr lang="en-GB" b="1" dirty="0"/>
          </a:p>
        </p:txBody>
      </p:sp>
      <p:pic>
        <p:nvPicPr>
          <p:cNvPr id="4" name="Picture 2" descr="Image result for nigeria">
            <a:extLst>
              <a:ext uri="{FF2B5EF4-FFF2-40B4-BE49-F238E27FC236}">
                <a16:creationId xmlns:a16="http://schemas.microsoft.com/office/drawing/2014/main" id="{FBE75AFC-F9BD-4D08-A710-0D339979DC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0603" y="420194"/>
            <a:ext cx="1516751" cy="121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572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429-B439-4824-8818-F2D786EE8414}"/>
              </a:ext>
            </a:extLst>
          </p:cNvPr>
          <p:cNvSpPr>
            <a:spLocks noGrp="1"/>
          </p:cNvSpPr>
          <p:nvPr>
            <p:ph type="title"/>
          </p:nvPr>
        </p:nvSpPr>
        <p:spPr>
          <a:solidFill>
            <a:schemeClr val="accent2"/>
          </a:solidFill>
        </p:spPr>
        <p:txBody>
          <a:bodyPr/>
          <a:lstStyle/>
          <a:p>
            <a:r>
              <a:rPr lang="en-GB" dirty="0">
                <a:latin typeface="Trebuchet MS" panose="020B0603020202020204" pitchFamily="34" charset="0"/>
              </a:rPr>
              <a:t>Changing Economic World</a:t>
            </a:r>
          </a:p>
        </p:txBody>
      </p:sp>
      <p:sp>
        <p:nvSpPr>
          <p:cNvPr id="3" name="Content Placeholder 2">
            <a:extLst>
              <a:ext uri="{FF2B5EF4-FFF2-40B4-BE49-F238E27FC236}">
                <a16:creationId xmlns:a16="http://schemas.microsoft.com/office/drawing/2014/main" id="{BD221CBE-90DB-4E2D-8063-0D9D03B56AD3}"/>
              </a:ext>
            </a:extLst>
          </p:cNvPr>
          <p:cNvSpPr>
            <a:spLocks noGrp="1"/>
          </p:cNvSpPr>
          <p:nvPr>
            <p:ph idx="1"/>
          </p:nvPr>
        </p:nvSpPr>
        <p:spPr>
          <a:xfrm>
            <a:off x="838200" y="1825624"/>
            <a:ext cx="10515600" cy="5032375"/>
          </a:xfrm>
        </p:spPr>
        <p:txBody>
          <a:bodyPr>
            <a:normAutofit/>
          </a:bodyPr>
          <a:lstStyle/>
          <a:p>
            <a:pPr marL="0" indent="0">
              <a:buNone/>
            </a:pPr>
            <a:r>
              <a:rPr lang="en-GB" b="1" dirty="0"/>
              <a:t>the role of transnational corporations (TNCs) in relation to industrial development. Advantages and disadvantages of TNC(s) to the host country</a:t>
            </a:r>
          </a:p>
        </p:txBody>
      </p:sp>
      <p:pic>
        <p:nvPicPr>
          <p:cNvPr id="4" name="Picture 2" descr="Image result for nigeria">
            <a:extLst>
              <a:ext uri="{FF2B5EF4-FFF2-40B4-BE49-F238E27FC236}">
                <a16:creationId xmlns:a16="http://schemas.microsoft.com/office/drawing/2014/main" id="{FBE75AFC-F9BD-4D08-A710-0D339979DC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0603" y="420194"/>
            <a:ext cx="1516751" cy="1215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D0AE57D-DB74-471D-A06A-C190140157A7}"/>
              </a:ext>
            </a:extLst>
          </p:cNvPr>
          <p:cNvPicPr>
            <a:picLocks noChangeAspect="1"/>
          </p:cNvPicPr>
          <p:nvPr/>
        </p:nvPicPr>
        <p:blipFill>
          <a:blip r:embed="rId3"/>
          <a:stretch>
            <a:fillRect/>
          </a:stretch>
        </p:blipFill>
        <p:spPr>
          <a:xfrm>
            <a:off x="962604" y="3593300"/>
            <a:ext cx="10266792" cy="2579038"/>
          </a:xfrm>
          <a:prstGeom prst="rect">
            <a:avLst/>
          </a:prstGeom>
          <a:ln>
            <a:solidFill>
              <a:schemeClr val="tx1"/>
            </a:solidFill>
          </a:ln>
        </p:spPr>
      </p:pic>
    </p:spTree>
    <p:extLst>
      <p:ext uri="{BB962C8B-B14F-4D97-AF65-F5344CB8AC3E}">
        <p14:creationId xmlns:p14="http://schemas.microsoft.com/office/powerpoint/2010/main" val="3844398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429-B439-4824-8818-F2D786EE8414}"/>
              </a:ext>
            </a:extLst>
          </p:cNvPr>
          <p:cNvSpPr>
            <a:spLocks noGrp="1"/>
          </p:cNvSpPr>
          <p:nvPr>
            <p:ph type="title"/>
          </p:nvPr>
        </p:nvSpPr>
        <p:spPr>
          <a:solidFill>
            <a:schemeClr val="accent2"/>
          </a:solidFill>
        </p:spPr>
        <p:txBody>
          <a:bodyPr/>
          <a:lstStyle/>
          <a:p>
            <a:r>
              <a:rPr lang="en-GB" dirty="0">
                <a:latin typeface="Trebuchet MS" panose="020B0603020202020204" pitchFamily="34" charset="0"/>
              </a:rPr>
              <a:t>Changing Economic World</a:t>
            </a:r>
          </a:p>
        </p:txBody>
      </p:sp>
      <p:sp>
        <p:nvSpPr>
          <p:cNvPr id="3" name="Content Placeholder 2">
            <a:extLst>
              <a:ext uri="{FF2B5EF4-FFF2-40B4-BE49-F238E27FC236}">
                <a16:creationId xmlns:a16="http://schemas.microsoft.com/office/drawing/2014/main" id="{BD221CBE-90DB-4E2D-8063-0D9D03B56AD3}"/>
              </a:ext>
            </a:extLst>
          </p:cNvPr>
          <p:cNvSpPr>
            <a:spLocks noGrp="1"/>
          </p:cNvSpPr>
          <p:nvPr>
            <p:ph idx="1"/>
          </p:nvPr>
        </p:nvSpPr>
        <p:spPr>
          <a:xfrm>
            <a:off x="838200" y="1825624"/>
            <a:ext cx="10515600" cy="5032375"/>
          </a:xfrm>
        </p:spPr>
        <p:txBody>
          <a:bodyPr>
            <a:normAutofit fontScale="92500" lnSpcReduction="10000"/>
          </a:bodyPr>
          <a:lstStyle/>
          <a:p>
            <a:pPr marL="0" indent="0">
              <a:buNone/>
            </a:pPr>
            <a:r>
              <a:rPr lang="en-GB" b="1" dirty="0"/>
              <a:t>international aid: types of aid, impacts of aid on the receiving country</a:t>
            </a:r>
          </a:p>
          <a:p>
            <a:pPr marL="0" indent="0">
              <a:buNone/>
            </a:pPr>
            <a:r>
              <a:rPr lang="en-GB" dirty="0"/>
              <a:t>Nigeria receives about 4% of aid given to African countries. In 2013 aid represented 0.5% of Nigeria’s GNI – nearly US$5000 million. Most came from individual countries such as the UK and USA, and some from international organisations such as the World Bank. Charities and NGOs have also supported aid projects in Nigeria. </a:t>
            </a:r>
          </a:p>
          <a:p>
            <a:pPr marL="0" indent="0">
              <a:buNone/>
            </a:pPr>
            <a:r>
              <a:rPr lang="en-GB" dirty="0"/>
              <a:t>Examples of aid include; Aid from the USA helps to educate people and protect people against the spread of HIV and AIDS, The NGO Nets for Life provides education on Malaria prevention and distributes anti-mosquito nets to households and in 2014 the World Bank approved US$500 million to fund development projects and provide long term loans to businesses. </a:t>
            </a:r>
          </a:p>
          <a:p>
            <a:pPr marL="0" indent="0">
              <a:buNone/>
            </a:pPr>
            <a:r>
              <a:rPr lang="en-GB" dirty="0"/>
              <a:t>What prevents aid from being used effectively? – Corruption by the government and by individuals is a major factor in the loss of aid and donors may have political influence over what happens to the aid</a:t>
            </a:r>
          </a:p>
        </p:txBody>
      </p:sp>
      <p:pic>
        <p:nvPicPr>
          <p:cNvPr id="4" name="Picture 2" descr="Image result for nigeria">
            <a:extLst>
              <a:ext uri="{FF2B5EF4-FFF2-40B4-BE49-F238E27FC236}">
                <a16:creationId xmlns:a16="http://schemas.microsoft.com/office/drawing/2014/main" id="{FBE75AFC-F9BD-4D08-A710-0D339979DC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0603" y="420194"/>
            <a:ext cx="1516751" cy="121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31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429-B439-4824-8818-F2D786EE8414}"/>
              </a:ext>
            </a:extLst>
          </p:cNvPr>
          <p:cNvSpPr>
            <a:spLocks noGrp="1"/>
          </p:cNvSpPr>
          <p:nvPr>
            <p:ph type="title"/>
          </p:nvPr>
        </p:nvSpPr>
        <p:spPr>
          <a:solidFill>
            <a:schemeClr val="accent2"/>
          </a:solidFill>
        </p:spPr>
        <p:txBody>
          <a:bodyPr/>
          <a:lstStyle/>
          <a:p>
            <a:r>
              <a:rPr lang="en-GB" dirty="0">
                <a:latin typeface="Trebuchet MS" panose="020B0603020202020204" pitchFamily="34" charset="0"/>
              </a:rPr>
              <a:t>Changing Economic World</a:t>
            </a:r>
          </a:p>
        </p:txBody>
      </p:sp>
      <p:sp>
        <p:nvSpPr>
          <p:cNvPr id="3" name="Content Placeholder 2">
            <a:extLst>
              <a:ext uri="{FF2B5EF4-FFF2-40B4-BE49-F238E27FC236}">
                <a16:creationId xmlns:a16="http://schemas.microsoft.com/office/drawing/2014/main" id="{BD221CBE-90DB-4E2D-8063-0D9D03B56AD3}"/>
              </a:ext>
            </a:extLst>
          </p:cNvPr>
          <p:cNvSpPr>
            <a:spLocks noGrp="1"/>
          </p:cNvSpPr>
          <p:nvPr>
            <p:ph idx="1"/>
          </p:nvPr>
        </p:nvSpPr>
        <p:spPr>
          <a:xfrm>
            <a:off x="838200" y="1825624"/>
            <a:ext cx="10515600" cy="5032375"/>
          </a:xfrm>
        </p:spPr>
        <p:txBody>
          <a:bodyPr>
            <a:normAutofit fontScale="92500" lnSpcReduction="10000"/>
          </a:bodyPr>
          <a:lstStyle/>
          <a:p>
            <a:pPr marL="0" indent="0">
              <a:buNone/>
            </a:pPr>
            <a:r>
              <a:rPr lang="en-GB" b="1" dirty="0"/>
              <a:t>the environmental impacts of economic development</a:t>
            </a:r>
          </a:p>
          <a:p>
            <a:pPr marL="0" indent="0">
              <a:buNone/>
            </a:pPr>
            <a:r>
              <a:rPr lang="en-GB" dirty="0"/>
              <a:t>Nigeria has done this through activities like farming, oil extraction and manufacturing things in factories. </a:t>
            </a:r>
          </a:p>
          <a:p>
            <a:pPr marL="0" indent="0">
              <a:buNone/>
            </a:pPr>
            <a:r>
              <a:rPr lang="en-GB" dirty="0"/>
              <a:t>While it’s great that Nigeria has done so well, their rapid economic development has created negative environmental impacts:</a:t>
            </a:r>
          </a:p>
          <a:p>
            <a:r>
              <a:rPr lang="en-GB" dirty="0"/>
              <a:t>In Lagos many harmful pollutants go directly into open drains and water channels – these are harmful to people and damage ecosystems downstream </a:t>
            </a:r>
          </a:p>
          <a:p>
            <a:r>
              <a:rPr lang="en-GB" dirty="0"/>
              <a:t>70-80% of Nigeria’s forests have been destroyed through logging, urban expansion and industrial development. Many species have disappeared e.g. cheetahs and giraffes and 500 species of plant. </a:t>
            </a:r>
          </a:p>
          <a:p>
            <a:r>
              <a:rPr lang="en-GB" dirty="0"/>
              <a:t>Many oil spills in the Niger Delta have had disastrous impacts on freshwater and marine ecosystems – Bodo oil spills (2008)</a:t>
            </a:r>
          </a:p>
        </p:txBody>
      </p:sp>
      <p:pic>
        <p:nvPicPr>
          <p:cNvPr id="4" name="Picture 2" descr="Image result for nigeria">
            <a:extLst>
              <a:ext uri="{FF2B5EF4-FFF2-40B4-BE49-F238E27FC236}">
                <a16:creationId xmlns:a16="http://schemas.microsoft.com/office/drawing/2014/main" id="{FBE75AFC-F9BD-4D08-A710-0D339979DC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0603" y="420194"/>
            <a:ext cx="1516751" cy="121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568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429-B439-4824-8818-F2D786EE8414}"/>
              </a:ext>
            </a:extLst>
          </p:cNvPr>
          <p:cNvSpPr>
            <a:spLocks noGrp="1"/>
          </p:cNvSpPr>
          <p:nvPr>
            <p:ph type="title"/>
          </p:nvPr>
        </p:nvSpPr>
        <p:spPr>
          <a:solidFill>
            <a:schemeClr val="accent2"/>
          </a:solidFill>
        </p:spPr>
        <p:txBody>
          <a:bodyPr/>
          <a:lstStyle/>
          <a:p>
            <a:r>
              <a:rPr lang="en-GB" dirty="0">
                <a:latin typeface="Trebuchet MS" panose="020B0603020202020204" pitchFamily="34" charset="0"/>
              </a:rPr>
              <a:t>Changing Economic World</a:t>
            </a:r>
          </a:p>
        </p:txBody>
      </p:sp>
      <p:sp>
        <p:nvSpPr>
          <p:cNvPr id="3" name="Content Placeholder 2">
            <a:extLst>
              <a:ext uri="{FF2B5EF4-FFF2-40B4-BE49-F238E27FC236}">
                <a16:creationId xmlns:a16="http://schemas.microsoft.com/office/drawing/2014/main" id="{BD221CBE-90DB-4E2D-8063-0D9D03B56AD3}"/>
              </a:ext>
            </a:extLst>
          </p:cNvPr>
          <p:cNvSpPr>
            <a:spLocks noGrp="1"/>
          </p:cNvSpPr>
          <p:nvPr>
            <p:ph idx="1"/>
          </p:nvPr>
        </p:nvSpPr>
        <p:spPr>
          <a:xfrm>
            <a:off x="838200" y="1825624"/>
            <a:ext cx="10515600" cy="5032375"/>
          </a:xfrm>
        </p:spPr>
        <p:txBody>
          <a:bodyPr>
            <a:normAutofit/>
          </a:bodyPr>
          <a:lstStyle/>
          <a:p>
            <a:pPr marL="0" indent="0">
              <a:buNone/>
            </a:pPr>
            <a:r>
              <a:rPr lang="en-GB" b="1" dirty="0"/>
              <a:t>the effects of economic development on quality of life for the population.</a:t>
            </a:r>
          </a:p>
          <a:p>
            <a:pPr marL="0" indent="0">
              <a:buNone/>
            </a:pPr>
            <a:r>
              <a:rPr lang="en-GB" dirty="0"/>
              <a:t>Quality of life is commonly measured using the UNs HDI. Nigeria’s HDI has been increasing steadily from 2005. It has risen from 0.465 in 2005 to 0.505 in 2013. Life expectancy has risen from 46 in 1990 to 52 to in 2013 Mobile phone subscriptions from 0 in 1990 to 73 in 2013 Mortality rates have decreased from 213/1000 in 1990 to 117/1000 in 2013 Despite these clear improvements many people are still poor, Limited access to services such as safe water and sanitation is still a problem e.g. % of people with access to sanitation facilities dropped from 37% in 1990 to 28% in 2013. </a:t>
            </a:r>
          </a:p>
        </p:txBody>
      </p:sp>
      <p:pic>
        <p:nvPicPr>
          <p:cNvPr id="4" name="Picture 2" descr="Image result for nigeria">
            <a:extLst>
              <a:ext uri="{FF2B5EF4-FFF2-40B4-BE49-F238E27FC236}">
                <a16:creationId xmlns:a16="http://schemas.microsoft.com/office/drawing/2014/main" id="{FBE75AFC-F9BD-4D08-A710-0D339979DC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0603" y="420194"/>
            <a:ext cx="1516751" cy="121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889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solidFill>
            <a:schemeClr val="accent2"/>
          </a:solidFill>
        </p:spPr>
        <p:txBody>
          <a:bodyPr/>
          <a:lstStyle/>
          <a:p>
            <a:r>
              <a:rPr lang="en-GB" b="1" dirty="0">
                <a:latin typeface="Trebuchet MS" panose="020B0603020202020204" pitchFamily="34" charset="0"/>
              </a:rPr>
              <a:t>Changing Economic World</a:t>
            </a:r>
            <a:br>
              <a:rPr lang="en-GB" b="1" dirty="0">
                <a:latin typeface="Trebuchet MS" panose="020B0603020202020204" pitchFamily="34" charset="0"/>
              </a:rPr>
            </a:br>
            <a:r>
              <a:rPr lang="en-GB" b="1" dirty="0">
                <a:latin typeface="Trebuchet MS" panose="020B0603020202020204" pitchFamily="34" charset="0"/>
              </a:rPr>
              <a:t>UK Changing Economic Futures</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p:txBody>
          <a:bodyPr/>
          <a:lstStyle/>
          <a:p>
            <a:pPr marL="0" indent="0">
              <a:buNone/>
            </a:pPr>
            <a:r>
              <a:rPr lang="en-GB" b="1" dirty="0"/>
              <a:t>Economic futures in the UK: </a:t>
            </a:r>
          </a:p>
          <a:p>
            <a:pPr marL="0" indent="0">
              <a:buNone/>
            </a:pPr>
            <a:r>
              <a:rPr lang="en-GB" b="1" dirty="0"/>
              <a:t>• causes of economic change: </a:t>
            </a:r>
            <a:r>
              <a:rPr lang="en-GB" dirty="0"/>
              <a:t>de-industrialisation and decline of traditional industrial base, globalisation and government policies </a:t>
            </a:r>
          </a:p>
          <a:p>
            <a:pPr marL="0" indent="0">
              <a:buNone/>
            </a:pPr>
            <a:endParaRPr lang="en-GB" b="1" dirty="0"/>
          </a:p>
          <a:p>
            <a:pPr marL="0" indent="0">
              <a:buNone/>
            </a:pPr>
            <a:r>
              <a:rPr lang="en-GB" b="1" dirty="0"/>
              <a:t>• moving towards a post-industrial economy: </a:t>
            </a:r>
            <a:r>
              <a:rPr lang="en-GB" dirty="0"/>
              <a:t>development of information technology, service industries, finance, research, science and business parks</a:t>
            </a:r>
          </a:p>
        </p:txBody>
      </p:sp>
    </p:spTree>
    <p:extLst>
      <p:ext uri="{BB962C8B-B14F-4D97-AF65-F5344CB8AC3E}">
        <p14:creationId xmlns:p14="http://schemas.microsoft.com/office/powerpoint/2010/main" val="140661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9D83-EA69-4007-9DAA-B879F6BA82FA}"/>
              </a:ext>
            </a:extLst>
          </p:cNvPr>
          <p:cNvSpPr>
            <a:spLocks noGrp="1"/>
          </p:cNvSpPr>
          <p:nvPr>
            <p:ph type="title"/>
          </p:nvPr>
        </p:nvSpPr>
        <p:spPr>
          <a:solidFill>
            <a:srgbClr val="FF66CC"/>
          </a:solidFill>
        </p:spPr>
        <p:txBody>
          <a:bodyPr/>
          <a:lstStyle/>
          <a:p>
            <a:r>
              <a:rPr lang="en-GB" b="1" dirty="0">
                <a:latin typeface="Trebuchet MS" panose="020B0603020202020204" pitchFamily="34" charset="0"/>
              </a:rPr>
              <a:t>Urban Issues and Challenges (Rio de Janeiro) LIC/‘NEE’</a:t>
            </a:r>
          </a:p>
        </p:txBody>
      </p:sp>
      <p:sp>
        <p:nvSpPr>
          <p:cNvPr id="3" name="Content Placeholder 2">
            <a:extLst>
              <a:ext uri="{FF2B5EF4-FFF2-40B4-BE49-F238E27FC236}">
                <a16:creationId xmlns:a16="http://schemas.microsoft.com/office/drawing/2014/main" id="{68B83452-6CB4-4985-B320-EABAF481CC51}"/>
              </a:ext>
            </a:extLst>
          </p:cNvPr>
          <p:cNvSpPr>
            <a:spLocks noGrp="1"/>
          </p:cNvSpPr>
          <p:nvPr>
            <p:ph idx="1"/>
          </p:nvPr>
        </p:nvSpPr>
        <p:spPr>
          <a:xfrm>
            <a:off x="838200" y="1825625"/>
            <a:ext cx="10515600" cy="4667250"/>
          </a:xfrm>
        </p:spPr>
        <p:txBody>
          <a:bodyPr>
            <a:normAutofit fontScale="85000" lnSpcReduction="10000"/>
          </a:bodyPr>
          <a:lstStyle/>
          <a:p>
            <a:pPr marL="0" indent="0">
              <a:buNone/>
            </a:pPr>
            <a:r>
              <a:rPr lang="en-GB" b="1" dirty="0"/>
              <a:t>Location and importance </a:t>
            </a:r>
            <a:r>
              <a:rPr lang="en-GB" dirty="0"/>
              <a:t>– Brazil’s Atlantic coast at 23⁰S and 43⁰W. It has grown around a large natural bay called Guanabara Bay. Until 1960, Rio was the capital of Brazil, the capital is now Brasilia. Rio is an NEE. Brazil’s GPD is 1.796 trillion. </a:t>
            </a:r>
          </a:p>
          <a:p>
            <a:pPr marL="0" indent="0">
              <a:buNone/>
            </a:pPr>
            <a:endParaRPr lang="en-GB" dirty="0"/>
          </a:p>
          <a:p>
            <a:pPr marL="0" indent="0">
              <a:buNone/>
            </a:pPr>
            <a:r>
              <a:rPr lang="en-GB" b="1" dirty="0"/>
              <a:t>Regional (local) importance – </a:t>
            </a:r>
            <a:r>
              <a:rPr lang="en-GB" dirty="0"/>
              <a:t>hospitals, schools and employment. </a:t>
            </a:r>
          </a:p>
          <a:p>
            <a:pPr marL="0" indent="0">
              <a:buNone/>
            </a:pPr>
            <a:endParaRPr lang="en-GB" dirty="0"/>
          </a:p>
          <a:p>
            <a:pPr marL="0" indent="0">
              <a:buNone/>
            </a:pPr>
            <a:r>
              <a:rPr lang="en-GB" b="1" dirty="0"/>
              <a:t>National (Brazil) importance – </a:t>
            </a:r>
            <a:r>
              <a:rPr lang="en-GB" dirty="0"/>
              <a:t>second largest city in Brazil, construction companies, 5% to Brazil’s GDP. In 2013, Rio accounted for 12% of Brazil’s GDP.</a:t>
            </a:r>
            <a:endParaRPr lang="en-GB" b="1" dirty="0"/>
          </a:p>
          <a:p>
            <a:pPr marL="0" indent="0">
              <a:buNone/>
            </a:pPr>
            <a:endParaRPr lang="en-GB" b="1" dirty="0"/>
          </a:p>
          <a:p>
            <a:pPr marL="0" indent="0">
              <a:buNone/>
            </a:pPr>
            <a:r>
              <a:rPr lang="en-GB" b="1" dirty="0"/>
              <a:t>International (global) importance – </a:t>
            </a:r>
            <a:r>
              <a:rPr lang="en-GB" dirty="0"/>
              <a:t> tourism - statue of Christ (one of the seven new wonders of the world), world cup 2014, Olympics 2016. Trade of food, clothing and furniture.</a:t>
            </a:r>
          </a:p>
        </p:txBody>
      </p:sp>
      <p:pic>
        <p:nvPicPr>
          <p:cNvPr id="1028" name="Picture 4" descr="Related image">
            <a:extLst>
              <a:ext uri="{FF2B5EF4-FFF2-40B4-BE49-F238E27FC236}">
                <a16:creationId xmlns:a16="http://schemas.microsoft.com/office/drawing/2014/main" id="{9FDB015B-F29A-4A62-B932-C877421F29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7407" y="365125"/>
            <a:ext cx="1192786"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382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xfrm>
            <a:off x="838200" y="138545"/>
            <a:ext cx="10515600" cy="1687080"/>
          </a:xfrm>
          <a:solidFill>
            <a:schemeClr val="accent2"/>
          </a:solidFill>
        </p:spPr>
        <p:txBody>
          <a:bodyPr>
            <a:normAutofit fontScale="90000"/>
          </a:bodyPr>
          <a:lstStyle/>
          <a:p>
            <a:r>
              <a:rPr lang="en-GB" b="1" dirty="0">
                <a:latin typeface="Trebuchet MS" panose="020B0603020202020204" pitchFamily="34" charset="0"/>
              </a:rPr>
              <a:t>Changing Economic World</a:t>
            </a:r>
            <a:br>
              <a:rPr lang="en-GB" b="1" dirty="0">
                <a:latin typeface="Trebuchet MS" panose="020B0603020202020204" pitchFamily="34" charset="0"/>
              </a:rPr>
            </a:br>
            <a:r>
              <a:rPr lang="en-GB" b="1" dirty="0">
                <a:latin typeface="Trebuchet MS" panose="020B0603020202020204" pitchFamily="34" charset="0"/>
              </a:rPr>
              <a:t>UK Changing Economic Futures</a:t>
            </a:r>
            <a:br>
              <a:rPr lang="en-GB" b="1" dirty="0">
                <a:latin typeface="Trebuchet MS" panose="020B0603020202020204" pitchFamily="34" charset="0"/>
              </a:rPr>
            </a:br>
            <a:r>
              <a:rPr lang="en-GB" b="1" dirty="0">
                <a:latin typeface="Trebuchet MS" panose="020B0603020202020204" pitchFamily="34" charset="0"/>
              </a:rPr>
              <a:t>Torr Quarry, Somerset</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p:txBody>
          <a:bodyPr/>
          <a:lstStyle/>
          <a:p>
            <a:pPr marL="0" indent="0">
              <a:buNone/>
            </a:pPr>
            <a:r>
              <a:rPr lang="en-GB" b="1" dirty="0"/>
              <a:t>impacts of industry on the physical environment </a:t>
            </a:r>
            <a:r>
              <a:rPr lang="en-GB" dirty="0"/>
              <a:t>(visual pollution, air and water pollution, transport of goods leads to CO2 emissions)</a:t>
            </a:r>
            <a:r>
              <a:rPr lang="en-GB" b="1" dirty="0"/>
              <a:t>. </a:t>
            </a:r>
          </a:p>
          <a:p>
            <a:pPr marL="0" indent="0">
              <a:buNone/>
            </a:pPr>
            <a:endParaRPr lang="en-GB" sz="1400" b="1" dirty="0"/>
          </a:p>
          <a:p>
            <a:pPr marL="0" indent="0">
              <a:buNone/>
            </a:pPr>
            <a:r>
              <a:rPr lang="en-GB" b="1" dirty="0"/>
              <a:t>An example of how modern industrial development can be more environmentally sustainable</a:t>
            </a:r>
          </a:p>
        </p:txBody>
      </p:sp>
      <p:pic>
        <p:nvPicPr>
          <p:cNvPr id="4" name="Picture 3" descr="A picture containing military uniform, military vehicle&#10;&#10;Description generated with high confidence">
            <a:extLst>
              <a:ext uri="{FF2B5EF4-FFF2-40B4-BE49-F238E27FC236}">
                <a16:creationId xmlns:a16="http://schemas.microsoft.com/office/drawing/2014/main" id="{006C80A7-5E6A-41E7-B95D-ED9604F69981}"/>
              </a:ext>
            </a:extLst>
          </p:cNvPr>
          <p:cNvPicPr/>
          <p:nvPr/>
        </p:nvPicPr>
        <p:blipFill>
          <a:blip r:embed="rId2">
            <a:extLst>
              <a:ext uri="{28A0092B-C50C-407E-A947-70E740481C1C}">
                <a14:useLocalDpi xmlns:a14="http://schemas.microsoft.com/office/drawing/2010/main" val="0"/>
              </a:ext>
            </a:extLst>
          </a:blip>
          <a:stretch>
            <a:fillRect/>
          </a:stretch>
        </p:blipFill>
        <p:spPr>
          <a:xfrm>
            <a:off x="7181161" y="4052705"/>
            <a:ext cx="4419600" cy="2395504"/>
          </a:xfrm>
          <a:prstGeom prst="rect">
            <a:avLst/>
          </a:prstGeom>
        </p:spPr>
      </p:pic>
      <p:sp>
        <p:nvSpPr>
          <p:cNvPr id="5" name="Rectangle 4">
            <a:extLst>
              <a:ext uri="{FF2B5EF4-FFF2-40B4-BE49-F238E27FC236}">
                <a16:creationId xmlns:a16="http://schemas.microsoft.com/office/drawing/2014/main" id="{8DEA9716-3794-4FDE-8A7E-A6A2F7FB4462}"/>
              </a:ext>
            </a:extLst>
          </p:cNvPr>
          <p:cNvSpPr/>
          <p:nvPr/>
        </p:nvSpPr>
        <p:spPr>
          <a:xfrm>
            <a:off x="165253" y="4052705"/>
            <a:ext cx="6768947" cy="2554545"/>
          </a:xfrm>
          <a:prstGeom prst="rect">
            <a:avLst/>
          </a:prstGeom>
        </p:spPr>
        <p:txBody>
          <a:bodyPr wrap="square">
            <a:spAutoFit/>
          </a:bodyPr>
          <a:lstStyle/>
          <a:p>
            <a:pPr>
              <a:spcAft>
                <a:spcPts val="0"/>
              </a:spcAft>
            </a:pPr>
            <a:r>
              <a:rPr lang="en-GB" sz="1600" u="sng" dirty="0">
                <a:latin typeface="Trebuchet MS" panose="020B0603020202020204" pitchFamily="34" charset="0"/>
                <a:ea typeface="Calibri" panose="020F0502020204030204" pitchFamily="34" charset="0"/>
                <a:cs typeface="Times New Roman" panose="02020603050405020304" pitchFamily="18" charset="0"/>
              </a:rPr>
              <a:t>How is Torr Quarry environmentally sustainable?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The quarry is being restored to create wildlife lakes for recreation and water supply.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Characteristic limestone features will be created to make the landscape look natural.</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200 acres of the site have already been landscaped to blend in with the surrounding countryside, including planting grass and trees.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Regular monitoring of noise, vibration, airborne emissions (dust) and water quality.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Rail transport minimises the impact on local roads and villages.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458" name="Picture 2" descr="Image result for quarry clipart">
            <a:extLst>
              <a:ext uri="{FF2B5EF4-FFF2-40B4-BE49-F238E27FC236}">
                <a16:creationId xmlns:a16="http://schemas.microsoft.com/office/drawing/2014/main" id="{7658B0CF-B551-4FF7-A6C8-E4C99A90C8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2637" y="287486"/>
            <a:ext cx="1631128" cy="137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449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solidFill>
            <a:schemeClr val="accent2"/>
          </a:solidFill>
        </p:spPr>
        <p:txBody>
          <a:bodyPr/>
          <a:lstStyle/>
          <a:p>
            <a:r>
              <a:rPr lang="en-GB" b="1" dirty="0">
                <a:latin typeface="Trebuchet MS" panose="020B0603020202020204" pitchFamily="34" charset="0"/>
              </a:rPr>
              <a:t>Changing Economic World</a:t>
            </a:r>
            <a:br>
              <a:rPr lang="en-GB" b="1" dirty="0">
                <a:latin typeface="Trebuchet MS" panose="020B0603020202020204" pitchFamily="34" charset="0"/>
              </a:rPr>
            </a:br>
            <a:r>
              <a:rPr lang="en-GB" b="1" dirty="0">
                <a:latin typeface="Trebuchet MS" panose="020B0603020202020204" pitchFamily="34" charset="0"/>
              </a:rPr>
              <a:t>UK Changing Economic Futures</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a:xfrm>
            <a:off x="838200" y="1825625"/>
            <a:ext cx="10515600" cy="4667250"/>
          </a:xfrm>
        </p:spPr>
        <p:txBody>
          <a:bodyPr>
            <a:normAutofit/>
          </a:bodyPr>
          <a:lstStyle/>
          <a:p>
            <a:pPr marL="0" indent="0">
              <a:buNone/>
            </a:pPr>
            <a:r>
              <a:rPr lang="en-GB" b="1" dirty="0"/>
              <a:t>social and economic changes in the rural landscape in </a:t>
            </a:r>
          </a:p>
          <a:p>
            <a:pPr marL="0" indent="0">
              <a:buNone/>
            </a:pPr>
            <a:r>
              <a:rPr lang="en-GB" b="1" dirty="0"/>
              <a:t>one area of population growth – </a:t>
            </a:r>
            <a:r>
              <a:rPr lang="en-GB" b="1" dirty="0">
                <a:solidFill>
                  <a:srgbClr val="FF0000"/>
                </a:solidFill>
              </a:rPr>
              <a:t>South Cambridgeshire</a:t>
            </a:r>
            <a:r>
              <a:rPr lang="en-GB" b="1" dirty="0"/>
              <a:t> </a:t>
            </a:r>
            <a:r>
              <a:rPr lang="en-GB" dirty="0"/>
              <a:t>(reduction in agriculture employment, lack of affordable housing, 80% UK car ownership is leading to traffic in rural areas, young people move away so left with ageing population) </a:t>
            </a:r>
          </a:p>
          <a:p>
            <a:pPr marL="0" indent="0">
              <a:buNone/>
            </a:pPr>
            <a:r>
              <a:rPr lang="en-GB" b="1" dirty="0"/>
              <a:t>and one area of population decline – </a:t>
            </a:r>
            <a:r>
              <a:rPr lang="en-GB" b="1" dirty="0">
                <a:solidFill>
                  <a:srgbClr val="FF0000"/>
                </a:solidFill>
              </a:rPr>
              <a:t>The Outer Hebrides, Scotland</a:t>
            </a:r>
            <a:r>
              <a:rPr lang="en-GB" b="1" dirty="0"/>
              <a:t> </a:t>
            </a:r>
            <a:r>
              <a:rPr lang="en-GB" dirty="0"/>
              <a:t>(number of schoolchildren is expected to fall, less working age people, ageing population, main industry is sheep farming, in 2014, there was a 27% in tourism)</a:t>
            </a:r>
            <a:endParaRPr lang="en-GB" b="1" dirty="0"/>
          </a:p>
        </p:txBody>
      </p:sp>
    </p:spTree>
    <p:extLst>
      <p:ext uri="{BB962C8B-B14F-4D97-AF65-F5344CB8AC3E}">
        <p14:creationId xmlns:p14="http://schemas.microsoft.com/office/powerpoint/2010/main" val="721066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solidFill>
            <a:schemeClr val="accent2"/>
          </a:solidFill>
        </p:spPr>
        <p:txBody>
          <a:bodyPr/>
          <a:lstStyle/>
          <a:p>
            <a:r>
              <a:rPr lang="en-GB" b="1" dirty="0">
                <a:latin typeface="Trebuchet MS" panose="020B0603020202020204" pitchFamily="34" charset="0"/>
              </a:rPr>
              <a:t>Changing Economic World</a:t>
            </a:r>
            <a:br>
              <a:rPr lang="en-GB" b="1" dirty="0">
                <a:latin typeface="Trebuchet MS" panose="020B0603020202020204" pitchFamily="34" charset="0"/>
              </a:rPr>
            </a:br>
            <a:r>
              <a:rPr lang="en-GB" b="1" dirty="0">
                <a:latin typeface="Trebuchet MS" panose="020B0603020202020204" pitchFamily="34" charset="0"/>
              </a:rPr>
              <a:t>UK Changing Economic Futures</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p:txBody>
          <a:bodyPr>
            <a:normAutofit lnSpcReduction="10000"/>
          </a:bodyPr>
          <a:lstStyle/>
          <a:p>
            <a:pPr marL="0" indent="0">
              <a:buNone/>
            </a:pPr>
            <a:r>
              <a:rPr lang="en-GB" b="1" dirty="0"/>
              <a:t>improvements and new developments in </a:t>
            </a:r>
          </a:p>
          <a:p>
            <a:r>
              <a:rPr lang="en-GB" b="1" dirty="0"/>
              <a:t>road </a:t>
            </a:r>
            <a:r>
              <a:rPr lang="en-GB" dirty="0"/>
              <a:t>(100 new road schemes by 2020, 1300 new lanes added to motorways)</a:t>
            </a:r>
            <a:r>
              <a:rPr lang="en-GB" b="1" dirty="0"/>
              <a:t> </a:t>
            </a:r>
          </a:p>
          <a:p>
            <a:r>
              <a:rPr lang="en-GB" b="1" dirty="0"/>
              <a:t>rail infrastructure </a:t>
            </a:r>
            <a:r>
              <a:rPr lang="en-GB" dirty="0"/>
              <a:t>(electrification of the trans-</a:t>
            </a:r>
            <a:r>
              <a:rPr lang="en-GB" dirty="0" err="1"/>
              <a:t>pennine</a:t>
            </a:r>
            <a:r>
              <a:rPr lang="en-GB" dirty="0"/>
              <a:t> express railway between Manchester and York by 2020, HS2 high-speed 2 – a £50mn plan to connect London with Birmingham, then </a:t>
            </a:r>
            <a:r>
              <a:rPr lang="en-GB" dirty="0" err="1"/>
              <a:t>Sheffiled</a:t>
            </a:r>
            <a:r>
              <a:rPr lang="en-GB" dirty="0"/>
              <a:t>, Leeds and Manchester)</a:t>
            </a:r>
            <a:r>
              <a:rPr lang="en-GB" b="1" dirty="0"/>
              <a:t>, </a:t>
            </a:r>
          </a:p>
          <a:p>
            <a:r>
              <a:rPr lang="en-GB" b="1" dirty="0"/>
              <a:t>port </a:t>
            </a:r>
            <a:r>
              <a:rPr lang="en-GB" dirty="0"/>
              <a:t>(Liverpool 2 – more space for shipping containers) </a:t>
            </a:r>
            <a:endParaRPr lang="en-GB" b="1" dirty="0"/>
          </a:p>
          <a:p>
            <a:r>
              <a:rPr lang="en-GB" b="1" dirty="0"/>
              <a:t>airport capacity </a:t>
            </a:r>
            <a:r>
              <a:rPr lang="en-GB" dirty="0"/>
              <a:t>(a new runway at </a:t>
            </a:r>
            <a:r>
              <a:rPr lang="en-GB" dirty="0" err="1"/>
              <a:t>heathrow</a:t>
            </a:r>
            <a:r>
              <a:rPr lang="en-GB" dirty="0"/>
              <a:t> (cost £18.6bn), constructing a new runway at Gatwick)</a:t>
            </a:r>
            <a:endParaRPr lang="en-GB" b="1" dirty="0"/>
          </a:p>
          <a:p>
            <a:pPr marL="0" indent="0">
              <a:buNone/>
            </a:pPr>
            <a:endParaRPr lang="en-GB" dirty="0"/>
          </a:p>
        </p:txBody>
      </p:sp>
    </p:spTree>
    <p:extLst>
      <p:ext uri="{BB962C8B-B14F-4D97-AF65-F5344CB8AC3E}">
        <p14:creationId xmlns:p14="http://schemas.microsoft.com/office/powerpoint/2010/main" val="2166141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solidFill>
            <a:schemeClr val="accent2"/>
          </a:solidFill>
        </p:spPr>
        <p:txBody>
          <a:bodyPr/>
          <a:lstStyle/>
          <a:p>
            <a:r>
              <a:rPr lang="en-GB" b="1" dirty="0">
                <a:latin typeface="Trebuchet MS" panose="020B0603020202020204" pitchFamily="34" charset="0"/>
              </a:rPr>
              <a:t>Changing Economic World</a:t>
            </a:r>
            <a:br>
              <a:rPr lang="en-GB" b="1" dirty="0">
                <a:latin typeface="Trebuchet MS" panose="020B0603020202020204" pitchFamily="34" charset="0"/>
              </a:rPr>
            </a:br>
            <a:r>
              <a:rPr lang="en-GB" b="1" dirty="0">
                <a:latin typeface="Trebuchet MS" panose="020B0603020202020204" pitchFamily="34" charset="0"/>
              </a:rPr>
              <a:t>UK Changing Economic Futures</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p:txBody>
          <a:bodyPr>
            <a:normAutofit fontScale="92500" lnSpcReduction="10000"/>
          </a:bodyPr>
          <a:lstStyle/>
          <a:p>
            <a:pPr marL="0" indent="0">
              <a:buNone/>
            </a:pPr>
            <a:r>
              <a:rPr lang="en-GB" b="1" dirty="0"/>
              <a:t>the north–south divide </a:t>
            </a:r>
            <a:r>
              <a:rPr lang="en-GB" dirty="0"/>
              <a:t>(in general the south enjoys more prosperity and a better quality of life than the north of the UK).</a:t>
            </a:r>
            <a:endParaRPr lang="en-GB" b="1" dirty="0"/>
          </a:p>
          <a:p>
            <a:pPr marL="0" indent="0">
              <a:buNone/>
            </a:pPr>
            <a:endParaRPr lang="en-GB" b="1" dirty="0"/>
          </a:p>
          <a:p>
            <a:pPr marL="0" indent="0">
              <a:buNone/>
            </a:pPr>
            <a:r>
              <a:rPr lang="en-GB" b="1" dirty="0"/>
              <a:t>Strategies used in an attempt to resolve regional differences</a:t>
            </a:r>
          </a:p>
          <a:p>
            <a:r>
              <a:rPr lang="en-GB" dirty="0"/>
              <a:t>Enterprise Zones</a:t>
            </a:r>
          </a:p>
          <a:p>
            <a:r>
              <a:rPr lang="en-GB" dirty="0"/>
              <a:t>Local enterprise partnerships</a:t>
            </a:r>
          </a:p>
          <a:p>
            <a:r>
              <a:rPr lang="en-GB" dirty="0"/>
              <a:t>Science parks in the north</a:t>
            </a:r>
          </a:p>
          <a:p>
            <a:r>
              <a:rPr lang="en-GB" dirty="0"/>
              <a:t>Planned transport improvement (HS2 London to Manchester)</a:t>
            </a:r>
          </a:p>
          <a:p>
            <a:r>
              <a:rPr lang="en-GB" dirty="0"/>
              <a:t>In 2015, the UK launched the northern powerhouse concept – encouraging industrial and infrastructural developments in northern England.</a:t>
            </a:r>
          </a:p>
          <a:p>
            <a:pPr marL="0" indent="0">
              <a:buNone/>
            </a:pPr>
            <a:endParaRPr lang="en-GB" b="1" dirty="0"/>
          </a:p>
        </p:txBody>
      </p:sp>
    </p:spTree>
    <p:extLst>
      <p:ext uri="{BB962C8B-B14F-4D97-AF65-F5344CB8AC3E}">
        <p14:creationId xmlns:p14="http://schemas.microsoft.com/office/powerpoint/2010/main" val="58892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solidFill>
            <a:schemeClr val="accent2"/>
          </a:solidFill>
        </p:spPr>
        <p:txBody>
          <a:bodyPr/>
          <a:lstStyle/>
          <a:p>
            <a:r>
              <a:rPr lang="en-GB" b="1" dirty="0">
                <a:latin typeface="Trebuchet MS" panose="020B0603020202020204" pitchFamily="34" charset="0"/>
              </a:rPr>
              <a:t>Changing Economic World</a:t>
            </a:r>
            <a:br>
              <a:rPr lang="en-GB" b="1" dirty="0">
                <a:latin typeface="Trebuchet MS" panose="020B0603020202020204" pitchFamily="34" charset="0"/>
              </a:rPr>
            </a:br>
            <a:r>
              <a:rPr lang="en-GB" b="1" dirty="0">
                <a:latin typeface="Trebuchet MS" panose="020B0603020202020204" pitchFamily="34" charset="0"/>
              </a:rPr>
              <a:t>UK Changing Economic Futures</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a:xfrm>
            <a:off x="838200" y="1825624"/>
            <a:ext cx="10515600" cy="5032375"/>
          </a:xfrm>
        </p:spPr>
        <p:txBody>
          <a:bodyPr>
            <a:normAutofit fontScale="92500" lnSpcReduction="10000"/>
          </a:bodyPr>
          <a:lstStyle/>
          <a:p>
            <a:pPr marL="0" indent="0">
              <a:buNone/>
            </a:pPr>
            <a:r>
              <a:rPr lang="en-GB" b="1" dirty="0"/>
              <a:t>the place of the UK in the wider world. </a:t>
            </a:r>
            <a:r>
              <a:rPr lang="en-GB" dirty="0"/>
              <a:t>At its peak, the British empire covered around 1/3 of the world’s land areas with colonies in Africa, Asian Pacific and Americas. In the 20</a:t>
            </a:r>
            <a:r>
              <a:rPr lang="en-GB" baseline="30000" dirty="0"/>
              <a:t>th</a:t>
            </a:r>
            <a:r>
              <a:rPr lang="en-GB" dirty="0"/>
              <a:t> century many former colonies got independence and the UK became a member of the commonwealth. It is a global transport and financial centre.</a:t>
            </a:r>
            <a:endParaRPr lang="en-GB" b="1" dirty="0"/>
          </a:p>
          <a:p>
            <a:pPr marL="0" indent="0">
              <a:buNone/>
            </a:pPr>
            <a:r>
              <a:rPr lang="en-GB" b="1" dirty="0"/>
              <a:t>Links through trade, culture, transport, and electronic communication. </a:t>
            </a:r>
            <a:r>
              <a:rPr lang="en-GB" dirty="0"/>
              <a:t>The UK trades with many countries by sea, air, road and rail (channel tunnel), UKs major trading partners are the EU. </a:t>
            </a:r>
            <a:endParaRPr lang="en-GB" b="1" dirty="0"/>
          </a:p>
          <a:p>
            <a:pPr marL="0" indent="0">
              <a:buNone/>
            </a:pPr>
            <a:r>
              <a:rPr lang="en-GB" b="1" dirty="0"/>
              <a:t>Economic and political links: the European Union (EU) and Commonwealth. </a:t>
            </a:r>
            <a:r>
              <a:rPr lang="en-GB" dirty="0"/>
              <a:t>At current, in the EU, goods, services, capital and labour can move freely between countries in the EU often called the ‘free market’. Many people of British decent now live in commonwealth countries such as Canada, Australia and New Zealand. Commonwealth games is one of the world’s major sporting events. </a:t>
            </a:r>
            <a:endParaRPr lang="en-GB" b="1" dirty="0"/>
          </a:p>
          <a:p>
            <a:pPr marL="0" indent="0">
              <a:buNone/>
            </a:pPr>
            <a:endParaRPr lang="en-GB" b="1" dirty="0"/>
          </a:p>
        </p:txBody>
      </p:sp>
    </p:spTree>
    <p:extLst>
      <p:ext uri="{BB962C8B-B14F-4D97-AF65-F5344CB8AC3E}">
        <p14:creationId xmlns:p14="http://schemas.microsoft.com/office/powerpoint/2010/main" val="1012974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solidFill>
            <a:schemeClr val="bg1">
              <a:lumMod val="85000"/>
            </a:schemeClr>
          </a:solidFill>
        </p:spPr>
        <p:txBody>
          <a:bodyPr/>
          <a:lstStyle/>
          <a:p>
            <a:r>
              <a:rPr lang="en-GB" b="1" dirty="0">
                <a:latin typeface="Trebuchet MS" panose="020B0603020202020204" pitchFamily="34" charset="0"/>
              </a:rPr>
              <a:t>Resource Management</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p:txBody>
          <a:bodyPr>
            <a:normAutofit fontScale="92500" lnSpcReduction="20000"/>
          </a:bodyPr>
          <a:lstStyle/>
          <a:p>
            <a:pPr marL="0" indent="0">
              <a:buNone/>
            </a:pPr>
            <a:r>
              <a:rPr lang="en-US" b="1" dirty="0"/>
              <a:t>The significance of </a:t>
            </a:r>
          </a:p>
          <a:p>
            <a:pPr marL="0" indent="0">
              <a:buNone/>
            </a:pPr>
            <a:r>
              <a:rPr lang="en-US" b="1" dirty="0"/>
              <a:t>food </a:t>
            </a:r>
            <a:r>
              <a:rPr lang="en-US" dirty="0"/>
              <a:t>(men – 2500 calories a day, women – 2000 calories a day)</a:t>
            </a:r>
            <a:r>
              <a:rPr lang="en-US" b="1" dirty="0"/>
              <a:t>, </a:t>
            </a:r>
          </a:p>
          <a:p>
            <a:pPr marL="0" indent="0">
              <a:buNone/>
            </a:pPr>
            <a:r>
              <a:rPr lang="en-US" b="1" dirty="0"/>
              <a:t>Water </a:t>
            </a:r>
            <a:r>
              <a:rPr lang="en-US" dirty="0"/>
              <a:t>(in the UK, about 75% of water is used in industry, 22% for domestic purposes and 3% in agriculture)</a:t>
            </a:r>
            <a:endParaRPr lang="en-US" b="1" dirty="0"/>
          </a:p>
          <a:p>
            <a:pPr marL="0" indent="0">
              <a:buNone/>
            </a:pPr>
            <a:r>
              <a:rPr lang="en-US" b="1" dirty="0"/>
              <a:t>energy </a:t>
            </a:r>
            <a:r>
              <a:rPr lang="en-US" dirty="0"/>
              <a:t>(use of fossil fuels for industry, households and transport) </a:t>
            </a:r>
            <a:r>
              <a:rPr lang="en-US" b="1" dirty="0"/>
              <a:t>to economic and social well-being. </a:t>
            </a:r>
          </a:p>
          <a:p>
            <a:pPr marL="0" indent="0">
              <a:buNone/>
            </a:pPr>
            <a:endParaRPr lang="en-US" b="1" dirty="0"/>
          </a:p>
          <a:p>
            <a:pPr marL="0" indent="0">
              <a:buNone/>
            </a:pPr>
            <a:r>
              <a:rPr lang="en-US" b="1" dirty="0"/>
              <a:t>An overview of global inequalities in the supply and consumption of resources. </a:t>
            </a:r>
            <a:r>
              <a:rPr lang="en-US" dirty="0"/>
              <a:t>(Food surplus in much of Europe, Asia and North and South America, in Africa however there is a food deficit. Africa and parts of the middle east is prone to water shortages and drought. Many poor countries experience energy insecurity).</a:t>
            </a:r>
            <a:endParaRPr lang="en-GB" b="1" dirty="0"/>
          </a:p>
        </p:txBody>
      </p:sp>
    </p:spTree>
    <p:extLst>
      <p:ext uri="{BB962C8B-B14F-4D97-AF65-F5344CB8AC3E}">
        <p14:creationId xmlns:p14="http://schemas.microsoft.com/office/powerpoint/2010/main" val="3517569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solidFill>
            <a:schemeClr val="bg1">
              <a:lumMod val="85000"/>
            </a:schemeClr>
          </a:solidFill>
        </p:spPr>
        <p:txBody>
          <a:bodyPr/>
          <a:lstStyle/>
          <a:p>
            <a:r>
              <a:rPr lang="en-GB" b="1" dirty="0">
                <a:latin typeface="Trebuchet MS" panose="020B0603020202020204" pitchFamily="34" charset="0"/>
              </a:rPr>
              <a:t>Resource Management</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a:xfrm>
            <a:off x="838200" y="1825624"/>
            <a:ext cx="10515600" cy="5032375"/>
          </a:xfrm>
        </p:spPr>
        <p:txBody>
          <a:bodyPr>
            <a:normAutofit/>
          </a:bodyPr>
          <a:lstStyle/>
          <a:p>
            <a:pPr marL="0" indent="0">
              <a:buNone/>
            </a:pPr>
            <a:r>
              <a:rPr lang="en-US" b="1" dirty="0"/>
              <a:t>An overview of resources in relation to the UK. </a:t>
            </a:r>
          </a:p>
          <a:p>
            <a:pPr marL="0" indent="0">
              <a:buNone/>
            </a:pPr>
            <a:r>
              <a:rPr lang="en-US" b="1" dirty="0"/>
              <a:t>Food: </a:t>
            </a:r>
            <a:r>
              <a:rPr lang="en-US" dirty="0"/>
              <a:t>(40% of food in the UK is imported)</a:t>
            </a:r>
            <a:endParaRPr lang="en-US" b="1" dirty="0"/>
          </a:p>
          <a:p>
            <a:pPr marL="0" indent="0">
              <a:buNone/>
            </a:pPr>
            <a:r>
              <a:rPr lang="en-US" b="1" dirty="0"/>
              <a:t>• the growing demand for high-value food exports from low income countries and all-year demand for seasonal food and organic produce </a:t>
            </a:r>
          </a:p>
          <a:p>
            <a:pPr marL="0" indent="0">
              <a:buNone/>
            </a:pPr>
            <a:r>
              <a:rPr lang="en-US" b="1" dirty="0"/>
              <a:t>• larger carbon footprints due to the increasing number of ‘food miles’ travelled, and moves towards local sourcing of food </a:t>
            </a:r>
            <a:r>
              <a:rPr lang="en-US" dirty="0"/>
              <a:t>(food produce around 17% of UK carbon emissions – 11% due to the transport of imported food).</a:t>
            </a:r>
            <a:endParaRPr lang="en-US" b="1" dirty="0"/>
          </a:p>
          <a:p>
            <a:pPr marL="0" indent="0">
              <a:buNone/>
            </a:pPr>
            <a:r>
              <a:rPr lang="en-US" b="1" dirty="0"/>
              <a:t>• the trend towards agribusiness </a:t>
            </a:r>
            <a:r>
              <a:rPr lang="en-US" dirty="0"/>
              <a:t>(intensive farming, some government grants – helps produce more food)</a:t>
            </a:r>
            <a:r>
              <a:rPr lang="en-US" b="1" dirty="0"/>
              <a:t>.</a:t>
            </a:r>
            <a:endParaRPr lang="en-GB" b="1" dirty="0"/>
          </a:p>
        </p:txBody>
      </p:sp>
    </p:spTree>
    <p:extLst>
      <p:ext uri="{BB962C8B-B14F-4D97-AF65-F5344CB8AC3E}">
        <p14:creationId xmlns:p14="http://schemas.microsoft.com/office/powerpoint/2010/main" val="3677447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solidFill>
            <a:schemeClr val="bg1">
              <a:lumMod val="85000"/>
            </a:schemeClr>
          </a:solidFill>
        </p:spPr>
        <p:txBody>
          <a:bodyPr/>
          <a:lstStyle/>
          <a:p>
            <a:r>
              <a:rPr lang="en-GB" b="1" dirty="0">
                <a:latin typeface="Trebuchet MS" panose="020B0603020202020204" pitchFamily="34" charset="0"/>
              </a:rPr>
              <a:t>Resource Management</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p:txBody>
          <a:bodyPr>
            <a:normAutofit fontScale="92500"/>
          </a:bodyPr>
          <a:lstStyle/>
          <a:p>
            <a:pPr marL="0" indent="0">
              <a:buNone/>
            </a:pPr>
            <a:r>
              <a:rPr lang="en-US" b="1" dirty="0"/>
              <a:t>An overview of resources in relation to the UK.</a:t>
            </a:r>
          </a:p>
          <a:p>
            <a:pPr marL="0" indent="0">
              <a:buNone/>
            </a:pPr>
            <a:r>
              <a:rPr lang="en-US" b="1" dirty="0"/>
              <a:t>Water: </a:t>
            </a:r>
            <a:r>
              <a:rPr lang="en-US" dirty="0"/>
              <a:t>(amount of water used in households has risen by 70% since 1985).</a:t>
            </a:r>
            <a:endParaRPr lang="en-US" b="1" dirty="0"/>
          </a:p>
          <a:p>
            <a:pPr marL="0" indent="0">
              <a:buNone/>
            </a:pPr>
            <a:r>
              <a:rPr lang="en-US" b="1" dirty="0"/>
              <a:t>• the changing demand for water </a:t>
            </a:r>
            <a:r>
              <a:rPr lang="en-US" dirty="0"/>
              <a:t>(population increase, industrial production, baths/showers and wealth)</a:t>
            </a:r>
            <a:endParaRPr lang="en-US" b="1" dirty="0"/>
          </a:p>
          <a:p>
            <a:pPr marL="0" indent="0">
              <a:buNone/>
            </a:pPr>
            <a:r>
              <a:rPr lang="en-US" b="1" dirty="0"/>
              <a:t>• water quality and pollution management </a:t>
            </a:r>
            <a:r>
              <a:rPr lang="en-US" dirty="0"/>
              <a:t>(chemicals, </a:t>
            </a:r>
            <a:r>
              <a:rPr lang="en-US" dirty="0" err="1"/>
              <a:t>fertilisers</a:t>
            </a:r>
            <a:r>
              <a:rPr lang="en-US" dirty="0"/>
              <a:t> and pesticides, increased legislation in the UK limits the amount of waste that can be input in rivers). </a:t>
            </a:r>
            <a:endParaRPr lang="en-US" b="1" dirty="0"/>
          </a:p>
          <a:p>
            <a:pPr marL="0" indent="0">
              <a:buNone/>
            </a:pPr>
            <a:r>
              <a:rPr lang="en-US" b="1" dirty="0"/>
              <a:t>• matching supply and demand – areas of deficit and surplus </a:t>
            </a:r>
            <a:r>
              <a:rPr lang="en-US" dirty="0"/>
              <a:t>(north and west experience water surplus, south and east experience water deficit) </a:t>
            </a:r>
            <a:endParaRPr lang="en-US" b="1" dirty="0"/>
          </a:p>
          <a:p>
            <a:pPr marL="0" indent="0">
              <a:buNone/>
            </a:pPr>
            <a:r>
              <a:rPr lang="en-US" b="1" dirty="0"/>
              <a:t>• the need for transfer to maintain supplies.</a:t>
            </a:r>
            <a:endParaRPr lang="en-GB" b="1" dirty="0"/>
          </a:p>
        </p:txBody>
      </p:sp>
    </p:spTree>
    <p:extLst>
      <p:ext uri="{BB962C8B-B14F-4D97-AF65-F5344CB8AC3E}">
        <p14:creationId xmlns:p14="http://schemas.microsoft.com/office/powerpoint/2010/main" val="2366409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solidFill>
            <a:schemeClr val="bg1">
              <a:lumMod val="85000"/>
            </a:schemeClr>
          </a:solidFill>
        </p:spPr>
        <p:txBody>
          <a:bodyPr/>
          <a:lstStyle/>
          <a:p>
            <a:r>
              <a:rPr lang="en-GB" b="1" dirty="0">
                <a:latin typeface="Trebuchet MS" panose="020B0603020202020204" pitchFamily="34" charset="0"/>
              </a:rPr>
              <a:t>Resource Management</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p:txBody>
          <a:bodyPr>
            <a:normAutofit/>
          </a:bodyPr>
          <a:lstStyle/>
          <a:p>
            <a:pPr marL="0" indent="0">
              <a:buNone/>
            </a:pPr>
            <a:r>
              <a:rPr lang="en-US" b="1" dirty="0"/>
              <a:t>An overview of resources in relation to the UK.</a:t>
            </a:r>
          </a:p>
          <a:p>
            <a:pPr marL="0" indent="0">
              <a:buNone/>
            </a:pPr>
            <a:r>
              <a:rPr lang="en-US" b="1" dirty="0"/>
              <a:t>Energy: </a:t>
            </a:r>
          </a:p>
          <a:p>
            <a:pPr marL="0" indent="0">
              <a:buNone/>
            </a:pPr>
            <a:r>
              <a:rPr lang="en-US" b="1" dirty="0"/>
              <a:t>• the changing energy mix – </a:t>
            </a:r>
            <a:r>
              <a:rPr lang="en-US" dirty="0"/>
              <a:t>reliance on fossil fuels, growing significance of renewables (31% coal, 19% nuclear, 25% gas, 22% renewable)</a:t>
            </a:r>
          </a:p>
          <a:p>
            <a:pPr marL="0" indent="0">
              <a:buNone/>
            </a:pPr>
            <a:r>
              <a:rPr lang="en-US" b="1" dirty="0"/>
              <a:t>• reduced domestic supplies of coal, gas and oil </a:t>
            </a:r>
          </a:p>
          <a:p>
            <a:pPr marL="0" indent="0">
              <a:buNone/>
            </a:pPr>
            <a:r>
              <a:rPr lang="en-US" b="1" dirty="0"/>
              <a:t>• economic and environmental issues associated with exploitation of energy sources. </a:t>
            </a:r>
            <a:endParaRPr lang="en-GB" b="1" dirty="0"/>
          </a:p>
        </p:txBody>
      </p:sp>
    </p:spTree>
    <p:extLst>
      <p:ext uri="{BB962C8B-B14F-4D97-AF65-F5344CB8AC3E}">
        <p14:creationId xmlns:p14="http://schemas.microsoft.com/office/powerpoint/2010/main" val="1391384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solidFill>
            <a:schemeClr val="bg1">
              <a:lumMod val="85000"/>
            </a:schemeClr>
          </a:solidFill>
        </p:spPr>
        <p:txBody>
          <a:bodyPr/>
          <a:lstStyle/>
          <a:p>
            <a:r>
              <a:rPr lang="en-GB" b="1" dirty="0">
                <a:latin typeface="Trebuchet MS" panose="020B0603020202020204" pitchFamily="34" charset="0"/>
              </a:rPr>
              <a:t>Resource Management</a:t>
            </a:r>
            <a:br>
              <a:rPr lang="en-GB" b="1" dirty="0">
                <a:latin typeface="Trebuchet MS" panose="020B0603020202020204" pitchFamily="34" charset="0"/>
              </a:rPr>
            </a:br>
            <a:r>
              <a:rPr lang="en-GB" b="1" dirty="0">
                <a:latin typeface="Trebuchet MS" panose="020B0603020202020204" pitchFamily="34" charset="0"/>
              </a:rPr>
              <a:t>Energy</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p:txBody>
          <a:bodyPr>
            <a:normAutofit/>
          </a:bodyPr>
          <a:lstStyle/>
          <a:p>
            <a:pPr marL="0" indent="0">
              <a:buNone/>
            </a:pPr>
            <a:r>
              <a:rPr lang="en-US" b="1" dirty="0"/>
              <a:t>Areas of surplus (security) and deficit (insecurity): </a:t>
            </a:r>
          </a:p>
          <a:p>
            <a:pPr marL="0" indent="0">
              <a:buNone/>
            </a:pPr>
            <a:r>
              <a:rPr lang="en-US" b="1" dirty="0"/>
              <a:t>• global distribution of energy consumption and supply </a:t>
            </a:r>
          </a:p>
          <a:p>
            <a:pPr marL="0" indent="0">
              <a:buNone/>
            </a:pPr>
            <a:r>
              <a:rPr lang="en-US" b="1" dirty="0"/>
              <a:t>• reasons for increasing energy consumption: </a:t>
            </a:r>
            <a:r>
              <a:rPr lang="en-US" dirty="0"/>
              <a:t>economic development, rising population, technology </a:t>
            </a:r>
          </a:p>
          <a:p>
            <a:pPr marL="0" indent="0">
              <a:buNone/>
            </a:pPr>
            <a:r>
              <a:rPr lang="en-US" b="1" dirty="0"/>
              <a:t>• factors affecting energy supply: </a:t>
            </a:r>
            <a:r>
              <a:rPr lang="en-US" dirty="0"/>
              <a:t>physical factors, cost of exploitation and production, technology and political factors.</a:t>
            </a:r>
            <a:endParaRPr lang="en-GB" dirty="0"/>
          </a:p>
        </p:txBody>
      </p:sp>
    </p:spTree>
    <p:extLst>
      <p:ext uri="{BB962C8B-B14F-4D97-AF65-F5344CB8AC3E}">
        <p14:creationId xmlns:p14="http://schemas.microsoft.com/office/powerpoint/2010/main" val="374003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9D83-EA69-4007-9DAA-B879F6BA82FA}"/>
              </a:ext>
            </a:extLst>
          </p:cNvPr>
          <p:cNvSpPr>
            <a:spLocks noGrp="1"/>
          </p:cNvSpPr>
          <p:nvPr>
            <p:ph type="title"/>
          </p:nvPr>
        </p:nvSpPr>
        <p:spPr>
          <a:solidFill>
            <a:srgbClr val="FF66CC"/>
          </a:solidFill>
        </p:spPr>
        <p:txBody>
          <a:bodyPr/>
          <a:lstStyle/>
          <a:p>
            <a:r>
              <a:rPr lang="en-GB" b="1" dirty="0">
                <a:latin typeface="Trebuchet MS" panose="020B0603020202020204" pitchFamily="34" charset="0"/>
              </a:rPr>
              <a:t>Urban Issues and Challenges (Rio de Janeiro) LIC/‘NEE’</a:t>
            </a:r>
          </a:p>
        </p:txBody>
      </p:sp>
      <p:sp>
        <p:nvSpPr>
          <p:cNvPr id="3" name="Content Placeholder 2">
            <a:extLst>
              <a:ext uri="{FF2B5EF4-FFF2-40B4-BE49-F238E27FC236}">
                <a16:creationId xmlns:a16="http://schemas.microsoft.com/office/drawing/2014/main" id="{68B83452-6CB4-4985-B320-EABAF481CC51}"/>
              </a:ext>
            </a:extLst>
          </p:cNvPr>
          <p:cNvSpPr>
            <a:spLocks noGrp="1"/>
          </p:cNvSpPr>
          <p:nvPr>
            <p:ph idx="1"/>
          </p:nvPr>
        </p:nvSpPr>
        <p:spPr>
          <a:xfrm>
            <a:off x="838200" y="1825624"/>
            <a:ext cx="10515600" cy="5032376"/>
          </a:xfrm>
        </p:spPr>
        <p:txBody>
          <a:bodyPr>
            <a:normAutofit fontScale="85000" lnSpcReduction="20000"/>
          </a:bodyPr>
          <a:lstStyle/>
          <a:p>
            <a:pPr marL="0" indent="0">
              <a:buNone/>
            </a:pPr>
            <a:r>
              <a:rPr lang="en-GB" b="1" dirty="0"/>
              <a:t>Causes of urban growth </a:t>
            </a:r>
            <a:r>
              <a:rPr lang="en-GB" dirty="0"/>
              <a:t>– migration (from China to set up trade, from surrounding countries and the Amazon Basin for jobs, education and healthcare) and natural increase (1.78 births per woman). The north zone is poor, west zone is wealthy.</a:t>
            </a:r>
          </a:p>
          <a:p>
            <a:pPr marL="0" indent="0">
              <a:buNone/>
            </a:pPr>
            <a:endParaRPr lang="en-GB" b="1" dirty="0"/>
          </a:p>
          <a:p>
            <a:pPr marL="0" indent="0">
              <a:buNone/>
            </a:pPr>
            <a:r>
              <a:rPr lang="en-GB" b="1" dirty="0"/>
              <a:t>How urban growth has created opportunities – </a:t>
            </a:r>
          </a:p>
          <a:p>
            <a:pPr marL="0" indent="0">
              <a:buNone/>
            </a:pPr>
            <a:r>
              <a:rPr lang="en-GB" b="1" dirty="0"/>
              <a:t>social: </a:t>
            </a:r>
          </a:p>
          <a:p>
            <a:r>
              <a:rPr lang="en-GB" b="1" dirty="0"/>
              <a:t>access to services – health</a:t>
            </a:r>
            <a:r>
              <a:rPr lang="en-GB" dirty="0"/>
              <a:t> (Santa Maria – medics visited homes to detect and treat diseases) </a:t>
            </a:r>
            <a:r>
              <a:rPr lang="en-GB" b="1" dirty="0"/>
              <a:t>and education </a:t>
            </a:r>
            <a:r>
              <a:rPr lang="en-GB" dirty="0"/>
              <a:t>(99% literacy rate).</a:t>
            </a:r>
          </a:p>
          <a:p>
            <a:r>
              <a:rPr lang="en-GB" b="1" dirty="0"/>
              <a:t>access to resources – water supply </a:t>
            </a:r>
            <a:r>
              <a:rPr lang="en-GB" dirty="0"/>
              <a:t>(95% of the population had mains water supply by 2014), </a:t>
            </a:r>
            <a:r>
              <a:rPr lang="en-GB" b="1" dirty="0"/>
              <a:t>energy </a:t>
            </a:r>
            <a:r>
              <a:rPr lang="en-GB" dirty="0"/>
              <a:t>(60km of new power lines installed).</a:t>
            </a:r>
          </a:p>
          <a:p>
            <a:pPr marL="0" indent="0">
              <a:buNone/>
            </a:pPr>
            <a:r>
              <a:rPr lang="en-GB" b="1" dirty="0"/>
              <a:t>economic: </a:t>
            </a:r>
          </a:p>
          <a:p>
            <a:pPr marL="0" indent="0">
              <a:buNone/>
            </a:pPr>
            <a:r>
              <a:rPr lang="en-GB" b="1" dirty="0"/>
              <a:t>how urban industrial areas can be a stimulus for economic development/trade/jobs </a:t>
            </a:r>
            <a:r>
              <a:rPr lang="en-GB" dirty="0"/>
              <a:t>(Rio is second most important city in Brazil, Rio provides 6% of Brazil’s employment, it has one of the highest incomes per person in Brazil, types of employment include oil, retail, steel, tourism and construction). b</a:t>
            </a:r>
          </a:p>
          <a:p>
            <a:pPr marL="0" indent="0">
              <a:buNone/>
            </a:pPr>
            <a:endParaRPr lang="en-GB" b="1" dirty="0"/>
          </a:p>
        </p:txBody>
      </p:sp>
      <p:pic>
        <p:nvPicPr>
          <p:cNvPr id="4" name="Picture 4" descr="Related image">
            <a:extLst>
              <a:ext uri="{FF2B5EF4-FFF2-40B4-BE49-F238E27FC236}">
                <a16:creationId xmlns:a16="http://schemas.microsoft.com/office/drawing/2014/main" id="{09D51939-60A1-418D-A3E9-AE612BE049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7407" y="365125"/>
            <a:ext cx="1192786"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755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solidFill>
            <a:schemeClr val="bg1">
              <a:lumMod val="85000"/>
            </a:schemeClr>
          </a:solidFill>
        </p:spPr>
        <p:txBody>
          <a:bodyPr/>
          <a:lstStyle/>
          <a:p>
            <a:r>
              <a:rPr lang="en-GB" b="1" dirty="0">
                <a:latin typeface="Trebuchet MS" panose="020B0603020202020204" pitchFamily="34" charset="0"/>
              </a:rPr>
              <a:t>Resource Management</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p:txBody>
          <a:bodyPr>
            <a:normAutofit/>
          </a:bodyPr>
          <a:lstStyle/>
          <a:p>
            <a:pPr marL="0" indent="0">
              <a:buNone/>
            </a:pPr>
            <a:r>
              <a:rPr lang="en-US" b="1" dirty="0"/>
              <a:t>Impacts of energy insecurity – </a:t>
            </a:r>
            <a:r>
              <a:rPr lang="en-US" dirty="0"/>
              <a:t>exploration of difficult and environmentally sensitive areas, economic and environmental costs, food production, industrial output, potential for conflict where demand exceeds supply.</a:t>
            </a:r>
            <a:endParaRPr lang="en-GB" dirty="0"/>
          </a:p>
        </p:txBody>
      </p:sp>
    </p:spTree>
    <p:extLst>
      <p:ext uri="{BB962C8B-B14F-4D97-AF65-F5344CB8AC3E}">
        <p14:creationId xmlns:p14="http://schemas.microsoft.com/office/powerpoint/2010/main" val="224388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solidFill>
            <a:schemeClr val="bg1">
              <a:lumMod val="85000"/>
            </a:schemeClr>
          </a:solidFill>
        </p:spPr>
        <p:txBody>
          <a:bodyPr/>
          <a:lstStyle/>
          <a:p>
            <a:r>
              <a:rPr lang="en-GB" b="1" dirty="0">
                <a:latin typeface="Trebuchet MS" panose="020B0603020202020204" pitchFamily="34" charset="0"/>
              </a:rPr>
              <a:t>Resource Management</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p:txBody>
          <a:bodyPr>
            <a:normAutofit/>
          </a:bodyPr>
          <a:lstStyle/>
          <a:p>
            <a:pPr marL="0" indent="0">
              <a:buNone/>
            </a:pPr>
            <a:r>
              <a:rPr lang="en-US" b="1" dirty="0"/>
              <a:t>Overview of strategies to increase energy supply: </a:t>
            </a:r>
          </a:p>
          <a:p>
            <a:pPr marL="0" indent="0">
              <a:buNone/>
            </a:pPr>
            <a:r>
              <a:rPr lang="en-US" b="1" dirty="0"/>
              <a:t>• renewable </a:t>
            </a:r>
            <a:r>
              <a:rPr lang="en-US" dirty="0"/>
              <a:t>(biomass, wind, hydro, tidal, geothermal, wave and solar)</a:t>
            </a:r>
            <a:r>
              <a:rPr lang="en-US" b="1" dirty="0"/>
              <a:t> and non-renewable </a:t>
            </a:r>
            <a:r>
              <a:rPr lang="en-US" dirty="0"/>
              <a:t>(fossil fuels and nuclear power) sources of energy</a:t>
            </a:r>
            <a:endParaRPr lang="en-GB" dirty="0"/>
          </a:p>
        </p:txBody>
      </p:sp>
    </p:spTree>
    <p:extLst>
      <p:ext uri="{BB962C8B-B14F-4D97-AF65-F5344CB8AC3E}">
        <p14:creationId xmlns:p14="http://schemas.microsoft.com/office/powerpoint/2010/main" val="3819560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xfrm>
            <a:off x="838200" y="365125"/>
            <a:ext cx="10515600" cy="1288863"/>
          </a:xfrm>
          <a:solidFill>
            <a:schemeClr val="bg1">
              <a:lumMod val="85000"/>
            </a:schemeClr>
          </a:solidFill>
        </p:spPr>
        <p:txBody>
          <a:bodyPr>
            <a:normAutofit/>
          </a:bodyPr>
          <a:lstStyle/>
          <a:p>
            <a:r>
              <a:rPr lang="en-GB" b="1" dirty="0">
                <a:latin typeface="Trebuchet MS" panose="020B0603020202020204" pitchFamily="34" charset="0"/>
              </a:rPr>
              <a:t>Resource Management</a:t>
            </a:r>
            <a:br>
              <a:rPr lang="en-GB" b="1" dirty="0">
                <a:latin typeface="Trebuchet MS" panose="020B0603020202020204" pitchFamily="34" charset="0"/>
              </a:rPr>
            </a:br>
            <a:r>
              <a:rPr lang="en-GB" sz="3200" b="1" dirty="0" err="1">
                <a:latin typeface="Trebuchet MS" panose="020B0603020202020204" pitchFamily="34" charset="0"/>
              </a:rPr>
              <a:t>Camisea</a:t>
            </a:r>
            <a:r>
              <a:rPr lang="en-GB" sz="3200" b="1" dirty="0">
                <a:latin typeface="Trebuchet MS" panose="020B0603020202020204" pitchFamily="34" charset="0"/>
              </a:rPr>
              <a:t> project, Peru – Extraction of Natural Gas</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a:xfrm>
            <a:off x="838200" y="1783696"/>
            <a:ext cx="10515600" cy="3944751"/>
          </a:xfrm>
        </p:spPr>
        <p:txBody>
          <a:bodyPr>
            <a:normAutofit/>
          </a:bodyPr>
          <a:lstStyle/>
          <a:p>
            <a:pPr marL="0" indent="0">
              <a:buNone/>
            </a:pPr>
            <a:r>
              <a:rPr lang="en-US" b="1" dirty="0"/>
              <a:t>an example to show how the extraction of a fossil fuel has both advantages and disadvantages. </a:t>
            </a:r>
            <a:endParaRPr lang="en-GB" b="1" dirty="0"/>
          </a:p>
        </p:txBody>
      </p:sp>
      <p:sp>
        <p:nvSpPr>
          <p:cNvPr id="5" name="Rectangle 4"/>
          <p:cNvSpPr/>
          <p:nvPr/>
        </p:nvSpPr>
        <p:spPr>
          <a:xfrm>
            <a:off x="585656" y="2826127"/>
            <a:ext cx="8159413" cy="4031873"/>
          </a:xfrm>
          <a:prstGeom prst="rect">
            <a:avLst/>
          </a:prstGeom>
        </p:spPr>
        <p:txBody>
          <a:bodyPr wrap="square">
            <a:spAutoFit/>
          </a:bodyPr>
          <a:lstStyle/>
          <a:p>
            <a:pPr>
              <a:spcAft>
                <a:spcPts val="0"/>
              </a:spcAft>
            </a:pPr>
            <a:r>
              <a:rPr lang="en-GB" sz="1600" dirty="0">
                <a:latin typeface="Trebuchet MS" panose="020B0603020202020204" pitchFamily="34" charset="0"/>
                <a:ea typeface="Calibri" panose="020F0502020204030204" pitchFamily="34" charset="0"/>
                <a:cs typeface="Times New Roman" panose="02020603050405020304" pitchFamily="18" charset="0"/>
              </a:rPr>
              <a:t>Advantages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Could save Peru up to $4 billion US dollars in energy costs.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Peru could make several billion dollars in gas exports – up to $34 billion over the 30-year life of the project.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Provides employment opportunities and helps boost local economies.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Improved infrastructure could bring benefits to local people. Agriculture could become more productive.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latin typeface="Trebuchet MS" panose="020B0603020202020204" pitchFamily="34" charset="0"/>
                <a:ea typeface="Calibri" panose="020F0502020204030204" pitchFamily="34" charset="0"/>
                <a:cs typeface="Times New Roman" panose="02020603050405020304" pitchFamily="18" charset="0"/>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latin typeface="Trebuchet MS" panose="020B0603020202020204" pitchFamily="34" charset="0"/>
                <a:ea typeface="Calibri" panose="020F0502020204030204" pitchFamily="34" charset="0"/>
                <a:cs typeface="Times New Roman" panose="02020603050405020304" pitchFamily="18" charset="0"/>
              </a:rPr>
              <a:t>Disadvantages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Deforestation due to construction of pipelines and other developments will destroy natural habitats.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Local people have no immunity to diseases introduced into the area by developers.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The project could impact on the lives of several tribes, affecting their traditional way of life and their food and water supplies.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Trebuchet MS" panose="020B0603020202020204" pitchFamily="34" charset="0"/>
                <a:ea typeface="Calibri" panose="020F0502020204030204" pitchFamily="34" charset="0"/>
                <a:cs typeface="Times New Roman" panose="02020603050405020304" pitchFamily="18" charset="0"/>
              </a:rPr>
              <a:t>Clearing routes for pipelines has led to landslides and pollution of streams resulting in the decline of fish stock.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Image result for 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9575" y="-128682"/>
            <a:ext cx="391477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misea gas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613" y="2641600"/>
            <a:ext cx="3024058" cy="22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985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solidFill>
            <a:schemeClr val="bg1">
              <a:lumMod val="85000"/>
            </a:schemeClr>
          </a:solidFill>
        </p:spPr>
        <p:txBody>
          <a:bodyPr/>
          <a:lstStyle/>
          <a:p>
            <a:r>
              <a:rPr lang="en-GB" b="1" dirty="0">
                <a:latin typeface="Trebuchet MS" panose="020B0603020202020204" pitchFamily="34" charset="0"/>
              </a:rPr>
              <a:t>Resource Management</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p:txBody>
          <a:bodyPr>
            <a:normAutofit/>
          </a:bodyPr>
          <a:lstStyle/>
          <a:p>
            <a:pPr marL="0" indent="0">
              <a:buNone/>
            </a:pPr>
            <a:r>
              <a:rPr lang="en-US" b="1" dirty="0"/>
              <a:t>Moving towards a sustainable resource future: </a:t>
            </a:r>
          </a:p>
          <a:p>
            <a:pPr marL="0" indent="0">
              <a:buNone/>
            </a:pPr>
            <a:r>
              <a:rPr lang="en-US" b="1" dirty="0"/>
              <a:t>• individual energy use and carbon footprints. </a:t>
            </a:r>
          </a:p>
          <a:p>
            <a:pPr marL="0" indent="0">
              <a:buNone/>
            </a:pPr>
            <a:r>
              <a:rPr lang="en-US" b="1" dirty="0"/>
              <a:t>Energy conservation: </a:t>
            </a:r>
            <a:r>
              <a:rPr lang="en-US" dirty="0"/>
              <a:t>designing homes, workplaces and transport for sustainability, demand reduction, use of technology to increase efficiency in the use of fossil fuels</a:t>
            </a:r>
            <a:endParaRPr lang="en-GB" dirty="0"/>
          </a:p>
        </p:txBody>
      </p:sp>
    </p:spTree>
    <p:extLst>
      <p:ext uri="{BB962C8B-B14F-4D97-AF65-F5344CB8AC3E}">
        <p14:creationId xmlns:p14="http://schemas.microsoft.com/office/powerpoint/2010/main" val="106939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D0C7-550E-4E37-B307-2F7476EA3B0A}"/>
              </a:ext>
            </a:extLst>
          </p:cNvPr>
          <p:cNvSpPr>
            <a:spLocks noGrp="1"/>
          </p:cNvSpPr>
          <p:nvPr>
            <p:ph type="title"/>
          </p:nvPr>
        </p:nvSpPr>
        <p:spPr>
          <a:xfrm>
            <a:off x="838200" y="365125"/>
            <a:ext cx="10515600" cy="1678828"/>
          </a:xfrm>
          <a:solidFill>
            <a:schemeClr val="bg1">
              <a:lumMod val="85000"/>
            </a:schemeClr>
          </a:solidFill>
        </p:spPr>
        <p:txBody>
          <a:bodyPr>
            <a:normAutofit fontScale="90000"/>
          </a:bodyPr>
          <a:lstStyle/>
          <a:p>
            <a:r>
              <a:rPr lang="en-GB" b="1" dirty="0">
                <a:latin typeface="Trebuchet MS" panose="020B0603020202020204" pitchFamily="34" charset="0"/>
              </a:rPr>
              <a:t>Resource Management</a:t>
            </a:r>
            <a:br>
              <a:rPr lang="en-GB" b="1" dirty="0">
                <a:latin typeface="Trebuchet MS" panose="020B0603020202020204" pitchFamily="34" charset="0"/>
              </a:rPr>
            </a:br>
            <a:r>
              <a:rPr lang="en-GB" b="1" dirty="0">
                <a:latin typeface="Trebuchet MS" panose="020B0603020202020204" pitchFamily="34" charset="0"/>
              </a:rPr>
              <a:t>The </a:t>
            </a:r>
            <a:r>
              <a:rPr lang="en-GB" b="1" dirty="0" err="1">
                <a:latin typeface="Trebuchet MS" panose="020B0603020202020204" pitchFamily="34" charset="0"/>
              </a:rPr>
              <a:t>Chambamontera</a:t>
            </a:r>
            <a:r>
              <a:rPr lang="en-GB" b="1" dirty="0">
                <a:latin typeface="Trebuchet MS" panose="020B0603020202020204" pitchFamily="34" charset="0"/>
              </a:rPr>
              <a:t> Micro-Hydro </a:t>
            </a:r>
            <a:br>
              <a:rPr lang="en-GB" b="1" dirty="0">
                <a:latin typeface="Trebuchet MS" panose="020B0603020202020204" pitchFamily="34" charset="0"/>
              </a:rPr>
            </a:br>
            <a:r>
              <a:rPr lang="en-GB" b="1" dirty="0">
                <a:latin typeface="Trebuchet MS" panose="020B0603020202020204" pitchFamily="34" charset="0"/>
              </a:rPr>
              <a:t>Scheme, Andes Mountains, Peru</a:t>
            </a:r>
          </a:p>
        </p:txBody>
      </p:sp>
      <p:sp>
        <p:nvSpPr>
          <p:cNvPr id="3" name="Content Placeholder 2">
            <a:extLst>
              <a:ext uri="{FF2B5EF4-FFF2-40B4-BE49-F238E27FC236}">
                <a16:creationId xmlns:a16="http://schemas.microsoft.com/office/drawing/2014/main" id="{5BA5890E-175C-4027-9177-A87068BD4208}"/>
              </a:ext>
            </a:extLst>
          </p:cNvPr>
          <p:cNvSpPr>
            <a:spLocks noGrp="1"/>
          </p:cNvSpPr>
          <p:nvPr>
            <p:ph idx="1"/>
          </p:nvPr>
        </p:nvSpPr>
        <p:spPr>
          <a:xfrm>
            <a:off x="156883" y="2136028"/>
            <a:ext cx="10515600" cy="4719919"/>
          </a:xfrm>
        </p:spPr>
        <p:txBody>
          <a:bodyPr>
            <a:normAutofit/>
          </a:bodyPr>
          <a:lstStyle/>
          <a:p>
            <a:pPr marL="0" indent="0">
              <a:buNone/>
            </a:pPr>
            <a:r>
              <a:rPr lang="en-US" b="1" dirty="0"/>
              <a:t>an example of a local renewable energy scheme in an LIC or NEE to provide sustainable supplies of energy</a:t>
            </a:r>
          </a:p>
          <a:p>
            <a:pPr marL="0" indent="0">
              <a:buNone/>
            </a:pPr>
            <a:endParaRPr lang="en-GB" dirty="0"/>
          </a:p>
          <a:p>
            <a:pPr marL="0" indent="0">
              <a:buNone/>
            </a:pPr>
            <a:endParaRPr lang="en-GB" b="1" dirty="0"/>
          </a:p>
        </p:txBody>
      </p:sp>
      <p:pic>
        <p:nvPicPr>
          <p:cNvPr id="2050" name="Picture 2" descr="Image result for chambamonte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2721" y="457200"/>
            <a:ext cx="1868348" cy="14946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52883" y="3011235"/>
            <a:ext cx="5782234" cy="3416320"/>
          </a:xfrm>
          <a:prstGeom prst="rect">
            <a:avLst/>
          </a:prstGeom>
        </p:spPr>
        <p:txBody>
          <a:bodyPr wrap="square">
            <a:spAutoFit/>
          </a:bodyPr>
          <a:lstStyle/>
          <a:p>
            <a:pPr>
              <a:spcAft>
                <a:spcPts val="0"/>
              </a:spcAft>
            </a:pPr>
            <a:r>
              <a:rPr lang="en-GB" u="sng" dirty="0">
                <a:latin typeface="Trebuchet MS" panose="020B0603020202020204" pitchFamily="34" charset="0"/>
                <a:ea typeface="Calibri" panose="020F0502020204030204" pitchFamily="34" charset="0"/>
                <a:cs typeface="Times New Roman" panose="02020603050405020304" pitchFamily="18" charset="0"/>
              </a:rPr>
              <a:t>The Scheme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Trebuchet MS" panose="020B0603020202020204" pitchFamily="34" charset="0"/>
                <a:ea typeface="Calibri" panose="020F0502020204030204" pitchFamily="34" charset="0"/>
                <a:cs typeface="Times New Roman" panose="02020603050405020304" pitchFamily="18" charset="0"/>
              </a:rPr>
              <a:t>The solution to </a:t>
            </a:r>
            <a:r>
              <a:rPr lang="en-GB" dirty="0" err="1">
                <a:latin typeface="Trebuchet MS" panose="020B0603020202020204" pitchFamily="34" charset="0"/>
                <a:ea typeface="Calibri" panose="020F0502020204030204" pitchFamily="34" charset="0"/>
                <a:cs typeface="Times New Roman" panose="02020603050405020304" pitchFamily="18" charset="0"/>
              </a:rPr>
              <a:t>Chambamontera’s</a:t>
            </a:r>
            <a:r>
              <a:rPr lang="en-GB" dirty="0">
                <a:latin typeface="Trebuchet MS" panose="020B0603020202020204" pitchFamily="34" charset="0"/>
                <a:ea typeface="Calibri" panose="020F0502020204030204" pitchFamily="34" charset="0"/>
                <a:cs typeface="Times New Roman" panose="02020603050405020304" pitchFamily="18" charset="0"/>
              </a:rPr>
              <a:t> energy deficit involved the construction of a micro-hydro scheme supported by the charity Practical Action. The high rainfall, steep slopes and fast flowing rivers make this area ideal for exploiting water power as a renewable source of energy.</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rebuchet MS" panose="020B0603020202020204" pitchFamily="34" charset="0"/>
                <a:ea typeface="Calibri" panose="020F0502020204030204" pitchFamily="34" charset="0"/>
                <a:cs typeface="Times New Roman" panose="02020603050405020304" pitchFamily="18" charset="0"/>
              </a:rPr>
              <a:t>The total cost of the scheme was $51 000 US dollars. There was some government money and investment from Japan, but the community had to pay part of the cost. The average cost per family was $750 US dollars. Credit facilities were made available to pay for this. </a:t>
            </a:r>
            <a:endParaRPr lang="en-GB" dirty="0"/>
          </a:p>
        </p:txBody>
      </p:sp>
      <p:sp>
        <p:nvSpPr>
          <p:cNvPr id="6" name="Rectangle 5"/>
          <p:cNvSpPr/>
          <p:nvPr/>
        </p:nvSpPr>
        <p:spPr>
          <a:xfrm>
            <a:off x="156883" y="3195385"/>
            <a:ext cx="6096000" cy="3416320"/>
          </a:xfrm>
          <a:prstGeom prst="rect">
            <a:avLst/>
          </a:prstGeom>
        </p:spPr>
        <p:txBody>
          <a:bodyPr>
            <a:spAutoFit/>
          </a:bodyPr>
          <a:lstStyle/>
          <a:p>
            <a:pPr>
              <a:spcAft>
                <a:spcPts val="0"/>
              </a:spcAft>
            </a:pPr>
            <a:r>
              <a:rPr lang="en-GB" u="sng" dirty="0">
                <a:latin typeface="Trebuchet MS" panose="020B0603020202020204" pitchFamily="34" charset="0"/>
                <a:ea typeface="Calibri" panose="020F0502020204030204" pitchFamily="34" charset="0"/>
                <a:cs typeface="Times New Roman" panose="02020603050405020304" pitchFamily="18" charset="0"/>
              </a:rPr>
              <a:t>Need for the Scheme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Trebuchet MS" panose="020B0603020202020204" pitchFamily="34" charset="0"/>
                <a:ea typeface="Calibri" panose="020F0502020204030204" pitchFamily="34" charset="0"/>
                <a:cs typeface="Times New Roman" panose="02020603050405020304" pitchFamily="18" charset="0"/>
              </a:rPr>
              <a:t>Most people in the area are dependent on subsistence farming with some small-scale coffee growing and rearing of livestock. Development has been badly restricted by a lack of electricity for heat, light and power. Despite farming being efficient, nearly half the population survive on just $2 US dollars a day.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Trebuchet MS" panose="020B0603020202020204" pitchFamily="34" charset="0"/>
                <a:ea typeface="Calibri" panose="020F0502020204030204" pitchFamily="34" charset="0"/>
                <a:cs typeface="Times New Roman" panose="02020603050405020304" pitchFamily="18" charset="0"/>
              </a:rPr>
              <a:t>The steep slopes rise to 1700 kilometres and the rough roads are impassable in winter. This makes </a:t>
            </a:r>
            <a:r>
              <a:rPr lang="en-GB" dirty="0" err="1">
                <a:latin typeface="Trebuchet MS" panose="020B0603020202020204" pitchFamily="34" charset="0"/>
                <a:ea typeface="Calibri" panose="020F0502020204030204" pitchFamily="34" charset="0"/>
                <a:cs typeface="Times New Roman" panose="02020603050405020304" pitchFamily="18" charset="0"/>
              </a:rPr>
              <a:t>Chambamontera</a:t>
            </a:r>
            <a:r>
              <a:rPr lang="en-GB" dirty="0">
                <a:latin typeface="Trebuchet MS" panose="020B0603020202020204" pitchFamily="34" charset="0"/>
                <a:ea typeface="Calibri" panose="020F0502020204030204" pitchFamily="34" charset="0"/>
                <a:cs typeface="Times New Roman" panose="02020603050405020304" pitchFamily="18" charset="0"/>
              </a:rPr>
              <a:t> a very isolated community. Due to the low population density it was uneconomic to build an electricity grid to serve the area.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3866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466" y="3425262"/>
            <a:ext cx="6096000" cy="1477328"/>
          </a:xfrm>
          <a:prstGeom prst="rect">
            <a:avLst/>
          </a:prstGeom>
        </p:spPr>
        <p:txBody>
          <a:bodyPr>
            <a:spAutoFit/>
          </a:bodyPr>
          <a:lstStyle/>
          <a:p>
            <a:pPr>
              <a:spcAft>
                <a:spcPts val="0"/>
              </a:spcAft>
            </a:pPr>
            <a:r>
              <a:rPr lang="en-GB" u="sng" dirty="0">
                <a:latin typeface="Trebuchet MS" panose="020B0603020202020204" pitchFamily="34" charset="0"/>
                <a:ea typeface="Calibri" panose="020F0502020204030204" pitchFamily="34" charset="0"/>
                <a:cs typeface="Times New Roman" panose="02020603050405020304" pitchFamily="18" charset="0"/>
              </a:rPr>
              <a:t>How has the scheme benefitted the local community?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Trebuchet MS" panose="020B0603020202020204" pitchFamily="34" charset="0"/>
                <a:ea typeface="Calibri" panose="020F0502020204030204" pitchFamily="34" charset="0"/>
                <a:cs typeface="Times New Roman" panose="02020603050405020304" pitchFamily="18" charset="0"/>
              </a:rPr>
              <a:t>Provides renewable energy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Trebuchet MS" panose="020B0603020202020204" pitchFamily="34" charset="0"/>
                <a:ea typeface="Calibri" panose="020F0502020204030204" pitchFamily="34" charset="0"/>
                <a:cs typeface="Times New Roman" panose="02020603050405020304" pitchFamily="18" charset="0"/>
              </a:rPr>
              <a:t>Has little environmental impact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Trebuchet MS" panose="020B0603020202020204" pitchFamily="34" charset="0"/>
                <a:ea typeface="Calibri" panose="020F0502020204030204" pitchFamily="34" charset="0"/>
                <a:cs typeface="Times New Roman" panose="02020603050405020304" pitchFamily="18" charset="0"/>
              </a:rPr>
              <a:t>Has low maintenance and running cost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Trebuchet MS" panose="020B0603020202020204" pitchFamily="34" charset="0"/>
                <a:ea typeface="Calibri" panose="020F0502020204030204" pitchFamily="34" charset="0"/>
                <a:cs typeface="Times New Roman" panose="02020603050405020304" pitchFamily="18" charset="0"/>
              </a:rPr>
              <a:t>Used local labour and materials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mage result for chambamontera peru"/>
          <p:cNvPicPr/>
          <p:nvPr/>
        </p:nvPicPr>
        <p:blipFill>
          <a:blip r:embed="rId2">
            <a:extLst>
              <a:ext uri="{28A0092B-C50C-407E-A947-70E740481C1C}">
                <a14:useLocalDpi xmlns:a14="http://schemas.microsoft.com/office/drawing/2010/main" val="0"/>
              </a:ext>
            </a:extLst>
          </a:blip>
          <a:srcRect/>
          <a:stretch>
            <a:fillRect/>
          </a:stretch>
        </p:blipFill>
        <p:spPr bwMode="auto">
          <a:xfrm>
            <a:off x="6428935" y="2757268"/>
            <a:ext cx="5412134" cy="3934460"/>
          </a:xfrm>
          <a:prstGeom prst="rect">
            <a:avLst/>
          </a:prstGeom>
          <a:noFill/>
          <a:ln>
            <a:noFill/>
          </a:ln>
        </p:spPr>
      </p:pic>
      <p:sp>
        <p:nvSpPr>
          <p:cNvPr id="6" name="Title 1">
            <a:extLst>
              <a:ext uri="{FF2B5EF4-FFF2-40B4-BE49-F238E27FC236}">
                <a16:creationId xmlns:a16="http://schemas.microsoft.com/office/drawing/2014/main" id="{A898D0C7-550E-4E37-B307-2F7476EA3B0A}"/>
              </a:ext>
            </a:extLst>
          </p:cNvPr>
          <p:cNvSpPr>
            <a:spLocks noGrp="1"/>
          </p:cNvSpPr>
          <p:nvPr>
            <p:ph type="title"/>
          </p:nvPr>
        </p:nvSpPr>
        <p:spPr>
          <a:xfrm>
            <a:off x="838200" y="365125"/>
            <a:ext cx="10515600" cy="1678828"/>
          </a:xfrm>
          <a:solidFill>
            <a:schemeClr val="bg1">
              <a:lumMod val="85000"/>
            </a:schemeClr>
          </a:solidFill>
        </p:spPr>
        <p:txBody>
          <a:bodyPr>
            <a:normAutofit fontScale="90000"/>
          </a:bodyPr>
          <a:lstStyle/>
          <a:p>
            <a:r>
              <a:rPr lang="en-GB" b="1" dirty="0">
                <a:latin typeface="Trebuchet MS" panose="020B0603020202020204" pitchFamily="34" charset="0"/>
              </a:rPr>
              <a:t>Resource Management</a:t>
            </a:r>
            <a:br>
              <a:rPr lang="en-GB" b="1" dirty="0">
                <a:latin typeface="Trebuchet MS" panose="020B0603020202020204" pitchFamily="34" charset="0"/>
              </a:rPr>
            </a:br>
            <a:r>
              <a:rPr lang="en-GB" b="1" dirty="0">
                <a:latin typeface="Trebuchet MS" panose="020B0603020202020204" pitchFamily="34" charset="0"/>
              </a:rPr>
              <a:t>The </a:t>
            </a:r>
            <a:r>
              <a:rPr lang="en-GB" b="1" dirty="0" err="1">
                <a:latin typeface="Trebuchet MS" panose="020B0603020202020204" pitchFamily="34" charset="0"/>
              </a:rPr>
              <a:t>Chambamontera</a:t>
            </a:r>
            <a:r>
              <a:rPr lang="en-GB" b="1" dirty="0">
                <a:latin typeface="Trebuchet MS" panose="020B0603020202020204" pitchFamily="34" charset="0"/>
              </a:rPr>
              <a:t> Micro-Hydro </a:t>
            </a:r>
            <a:br>
              <a:rPr lang="en-GB" b="1" dirty="0">
                <a:latin typeface="Trebuchet MS" panose="020B0603020202020204" pitchFamily="34" charset="0"/>
              </a:rPr>
            </a:br>
            <a:r>
              <a:rPr lang="en-GB" b="1" dirty="0">
                <a:latin typeface="Trebuchet MS" panose="020B0603020202020204" pitchFamily="34" charset="0"/>
              </a:rPr>
              <a:t>Scheme, Andes Mountains, Peru</a:t>
            </a:r>
          </a:p>
        </p:txBody>
      </p:sp>
      <p:pic>
        <p:nvPicPr>
          <p:cNvPr id="7" name="Picture 2" descr="Image result for chambamonte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2721" y="457200"/>
            <a:ext cx="1868348" cy="149467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5BA5890E-175C-4027-9177-A87068BD4208}"/>
              </a:ext>
            </a:extLst>
          </p:cNvPr>
          <p:cNvSpPr>
            <a:spLocks noGrp="1"/>
          </p:cNvSpPr>
          <p:nvPr>
            <p:ph idx="1"/>
          </p:nvPr>
        </p:nvSpPr>
        <p:spPr>
          <a:xfrm>
            <a:off x="156883" y="2136028"/>
            <a:ext cx="10515600" cy="4719919"/>
          </a:xfrm>
        </p:spPr>
        <p:txBody>
          <a:bodyPr>
            <a:normAutofit/>
          </a:bodyPr>
          <a:lstStyle/>
          <a:p>
            <a:pPr marL="0" indent="0">
              <a:buNone/>
            </a:pPr>
            <a:r>
              <a:rPr lang="en-US" b="1" dirty="0"/>
              <a:t>an example of a local renewable energy scheme in an LIC or NEE to provide sustainable supplies of energy</a:t>
            </a:r>
          </a:p>
          <a:p>
            <a:pPr marL="0" indent="0">
              <a:buNone/>
            </a:pPr>
            <a:endParaRPr lang="en-GB" dirty="0"/>
          </a:p>
          <a:p>
            <a:pPr marL="0" indent="0">
              <a:buNone/>
            </a:pPr>
            <a:endParaRPr lang="en-GB" b="1" dirty="0"/>
          </a:p>
        </p:txBody>
      </p:sp>
    </p:spTree>
    <p:extLst>
      <p:ext uri="{BB962C8B-B14F-4D97-AF65-F5344CB8AC3E}">
        <p14:creationId xmlns:p14="http://schemas.microsoft.com/office/powerpoint/2010/main" val="161195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9D83-EA69-4007-9DAA-B879F6BA82FA}"/>
              </a:ext>
            </a:extLst>
          </p:cNvPr>
          <p:cNvSpPr>
            <a:spLocks noGrp="1"/>
          </p:cNvSpPr>
          <p:nvPr>
            <p:ph type="title"/>
          </p:nvPr>
        </p:nvSpPr>
        <p:spPr>
          <a:solidFill>
            <a:srgbClr val="FF66CC"/>
          </a:solidFill>
        </p:spPr>
        <p:txBody>
          <a:bodyPr/>
          <a:lstStyle/>
          <a:p>
            <a:r>
              <a:rPr lang="en-GB" b="1" dirty="0">
                <a:latin typeface="Trebuchet MS" panose="020B0603020202020204" pitchFamily="34" charset="0"/>
              </a:rPr>
              <a:t>Urban Issues and Challenges (Rio de Janeiro) LIC/‘NEE’</a:t>
            </a:r>
          </a:p>
        </p:txBody>
      </p:sp>
      <p:sp>
        <p:nvSpPr>
          <p:cNvPr id="3" name="Content Placeholder 2">
            <a:extLst>
              <a:ext uri="{FF2B5EF4-FFF2-40B4-BE49-F238E27FC236}">
                <a16:creationId xmlns:a16="http://schemas.microsoft.com/office/drawing/2014/main" id="{68B83452-6CB4-4985-B320-EABAF481CC51}"/>
              </a:ext>
            </a:extLst>
          </p:cNvPr>
          <p:cNvSpPr>
            <a:spLocks noGrp="1"/>
          </p:cNvSpPr>
          <p:nvPr>
            <p:ph idx="1"/>
          </p:nvPr>
        </p:nvSpPr>
        <p:spPr/>
        <p:txBody>
          <a:bodyPr>
            <a:normAutofit fontScale="92500" lnSpcReduction="10000"/>
          </a:bodyPr>
          <a:lstStyle/>
          <a:p>
            <a:pPr marL="0" indent="0">
              <a:buNone/>
            </a:pPr>
            <a:r>
              <a:rPr lang="en-GB" b="1" dirty="0"/>
              <a:t>How urban growth has created challenges: </a:t>
            </a:r>
          </a:p>
          <a:p>
            <a:r>
              <a:rPr lang="en-GB" b="1" dirty="0"/>
              <a:t>managing urban growth – slums, squatter settlements  </a:t>
            </a:r>
          </a:p>
          <a:p>
            <a:r>
              <a:rPr lang="en-GB" b="1" dirty="0"/>
              <a:t>providing clean water and sanitation systems </a:t>
            </a:r>
            <a:r>
              <a:rPr lang="en-GB" dirty="0"/>
              <a:t>(Guanabara bay is very polluted, 200 tonnes of raw sewage and 50 tonnes of industrial waste pumped into the Bay daily) </a:t>
            </a:r>
            <a:r>
              <a:rPr lang="en-GB" b="1" dirty="0"/>
              <a:t>and energy </a:t>
            </a:r>
            <a:r>
              <a:rPr lang="en-GB" dirty="0"/>
              <a:t>(frequent blackouts due to people illegally tapping into supplies) </a:t>
            </a:r>
            <a:endParaRPr lang="en-GB" b="1" dirty="0"/>
          </a:p>
          <a:p>
            <a:r>
              <a:rPr lang="en-GB" b="1" dirty="0"/>
              <a:t>providing access to services – health </a:t>
            </a:r>
            <a:r>
              <a:rPr lang="en-GB" dirty="0"/>
              <a:t>(in 2013, only 55% of the city had access to family health clinics) </a:t>
            </a:r>
            <a:r>
              <a:rPr lang="en-GB" b="1" dirty="0"/>
              <a:t>and education </a:t>
            </a:r>
            <a:r>
              <a:rPr lang="en-GB" dirty="0"/>
              <a:t>(in Rio only half of all children continue their education past 14 years old).</a:t>
            </a:r>
            <a:endParaRPr lang="en-GB" b="1" dirty="0"/>
          </a:p>
          <a:p>
            <a:r>
              <a:rPr lang="en-GB" b="1" dirty="0"/>
              <a:t>reducing unemployment </a:t>
            </a:r>
            <a:r>
              <a:rPr lang="en-GB" dirty="0"/>
              <a:t>(recession in 2015, over 20% unemployment rate in favelas) </a:t>
            </a:r>
            <a:r>
              <a:rPr lang="en-GB" b="1" dirty="0"/>
              <a:t>and crime </a:t>
            </a:r>
            <a:r>
              <a:rPr lang="en-GB" dirty="0"/>
              <a:t>(robbery, drugs and violent crime).</a:t>
            </a:r>
            <a:endParaRPr lang="en-GB" b="1" dirty="0"/>
          </a:p>
        </p:txBody>
      </p:sp>
      <p:pic>
        <p:nvPicPr>
          <p:cNvPr id="4" name="Picture 4" descr="Related image">
            <a:extLst>
              <a:ext uri="{FF2B5EF4-FFF2-40B4-BE49-F238E27FC236}">
                <a16:creationId xmlns:a16="http://schemas.microsoft.com/office/drawing/2014/main" id="{8B255B9A-5FDB-43A5-A1FD-668ED233F1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7407" y="365125"/>
            <a:ext cx="1192786"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3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9D83-EA69-4007-9DAA-B879F6BA82FA}"/>
              </a:ext>
            </a:extLst>
          </p:cNvPr>
          <p:cNvSpPr>
            <a:spLocks noGrp="1"/>
          </p:cNvSpPr>
          <p:nvPr>
            <p:ph type="title"/>
          </p:nvPr>
        </p:nvSpPr>
        <p:spPr>
          <a:solidFill>
            <a:srgbClr val="FF66CC"/>
          </a:solidFill>
        </p:spPr>
        <p:txBody>
          <a:bodyPr/>
          <a:lstStyle/>
          <a:p>
            <a:r>
              <a:rPr lang="en-GB" b="1" dirty="0">
                <a:latin typeface="Trebuchet MS" panose="020B0603020202020204" pitchFamily="34" charset="0"/>
              </a:rPr>
              <a:t>Urban Issues and Challenges (Rio de Janeiro) LIC/‘NEE’</a:t>
            </a:r>
          </a:p>
        </p:txBody>
      </p:sp>
      <p:sp>
        <p:nvSpPr>
          <p:cNvPr id="3" name="Content Placeholder 2">
            <a:extLst>
              <a:ext uri="{FF2B5EF4-FFF2-40B4-BE49-F238E27FC236}">
                <a16:creationId xmlns:a16="http://schemas.microsoft.com/office/drawing/2014/main" id="{68B83452-6CB4-4985-B320-EABAF481CC51}"/>
              </a:ext>
            </a:extLst>
          </p:cNvPr>
          <p:cNvSpPr>
            <a:spLocks noGrp="1"/>
          </p:cNvSpPr>
          <p:nvPr>
            <p:ph idx="1"/>
          </p:nvPr>
        </p:nvSpPr>
        <p:spPr>
          <a:xfrm>
            <a:off x="838200" y="1825624"/>
            <a:ext cx="10515600" cy="5032375"/>
          </a:xfrm>
        </p:spPr>
        <p:txBody>
          <a:bodyPr>
            <a:normAutofit/>
          </a:bodyPr>
          <a:lstStyle/>
          <a:p>
            <a:pPr marL="0" indent="0">
              <a:buNone/>
            </a:pPr>
            <a:r>
              <a:rPr lang="en-GB" b="1" dirty="0"/>
              <a:t>managing environmental issues – </a:t>
            </a:r>
          </a:p>
          <a:p>
            <a:pPr marL="0" indent="0">
              <a:buNone/>
            </a:pPr>
            <a:r>
              <a:rPr lang="en-GB" b="1" dirty="0"/>
              <a:t>waste disposal </a:t>
            </a:r>
            <a:r>
              <a:rPr lang="en-GB" dirty="0"/>
              <a:t>(favelas are very mountainous – steep relief and narrow roads stop trucks from being able to collect the rubbish, most is dumped in water and causes waterborne diseases such as cholera), </a:t>
            </a:r>
          </a:p>
          <a:p>
            <a:pPr marL="0" indent="0">
              <a:buNone/>
            </a:pPr>
            <a:r>
              <a:rPr lang="en-GB" b="1" dirty="0"/>
              <a:t>air pollution </a:t>
            </a:r>
            <a:r>
              <a:rPr lang="en-GB" dirty="0"/>
              <a:t>(causes 5000 deaths per year in Rio from heavy traffic giving off fumes and smog) and </a:t>
            </a:r>
          </a:p>
          <a:p>
            <a:pPr marL="0" indent="0">
              <a:buNone/>
            </a:pPr>
            <a:r>
              <a:rPr lang="en-GB" b="1" dirty="0"/>
              <a:t>water pollution</a:t>
            </a:r>
            <a:r>
              <a:rPr lang="en-GB" dirty="0"/>
              <a:t> (many of the 55 rivers flowing into Guanabara Bay are polluted), </a:t>
            </a:r>
          </a:p>
          <a:p>
            <a:pPr marL="0" indent="0">
              <a:buNone/>
            </a:pPr>
            <a:r>
              <a:rPr lang="en-GB" b="1" dirty="0"/>
              <a:t>traffic congestion </a:t>
            </a:r>
            <a:r>
              <a:rPr lang="en-GB" dirty="0"/>
              <a:t>(car ownership in Rio has increased by over 40%, high crime means people prefer to travel by car, tunnels need building in the hills to increase accessibility).</a:t>
            </a:r>
            <a:endParaRPr lang="en-GB" b="1" dirty="0"/>
          </a:p>
        </p:txBody>
      </p:sp>
      <p:pic>
        <p:nvPicPr>
          <p:cNvPr id="4" name="Picture 4" descr="Related image">
            <a:extLst>
              <a:ext uri="{FF2B5EF4-FFF2-40B4-BE49-F238E27FC236}">
                <a16:creationId xmlns:a16="http://schemas.microsoft.com/office/drawing/2014/main" id="{8B255B9A-5FDB-43A5-A1FD-668ED233F1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7407" y="365125"/>
            <a:ext cx="1192786"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4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9D83-EA69-4007-9DAA-B879F6BA82FA}"/>
              </a:ext>
            </a:extLst>
          </p:cNvPr>
          <p:cNvSpPr>
            <a:spLocks noGrp="1"/>
          </p:cNvSpPr>
          <p:nvPr>
            <p:ph type="title"/>
          </p:nvPr>
        </p:nvSpPr>
        <p:spPr>
          <a:solidFill>
            <a:srgbClr val="FF66CC"/>
          </a:solidFill>
        </p:spPr>
        <p:txBody>
          <a:bodyPr/>
          <a:lstStyle/>
          <a:p>
            <a:r>
              <a:rPr lang="en-GB" b="1" dirty="0">
                <a:latin typeface="Trebuchet MS" panose="020B0603020202020204" pitchFamily="34" charset="0"/>
              </a:rPr>
              <a:t>Urban Issues and Challenges (Favela Bairro Project, Rio, North Zone)</a:t>
            </a:r>
          </a:p>
        </p:txBody>
      </p:sp>
      <p:sp>
        <p:nvSpPr>
          <p:cNvPr id="3" name="Content Placeholder 2">
            <a:extLst>
              <a:ext uri="{FF2B5EF4-FFF2-40B4-BE49-F238E27FC236}">
                <a16:creationId xmlns:a16="http://schemas.microsoft.com/office/drawing/2014/main" id="{68B83452-6CB4-4985-B320-EABAF481CC51}"/>
              </a:ext>
            </a:extLst>
          </p:cNvPr>
          <p:cNvSpPr>
            <a:spLocks noGrp="1"/>
          </p:cNvSpPr>
          <p:nvPr>
            <p:ph idx="1"/>
          </p:nvPr>
        </p:nvSpPr>
        <p:spPr>
          <a:xfrm>
            <a:off x="838200" y="1825624"/>
            <a:ext cx="10515600" cy="5032375"/>
          </a:xfrm>
        </p:spPr>
        <p:txBody>
          <a:bodyPr>
            <a:normAutofit fontScale="77500" lnSpcReduction="20000"/>
          </a:bodyPr>
          <a:lstStyle/>
          <a:p>
            <a:pPr marL="0" indent="0">
              <a:buNone/>
            </a:pPr>
            <a:r>
              <a:rPr lang="en-GB" b="1" dirty="0"/>
              <a:t>An example of how urban planning is improving the quality of life for the urban poor.</a:t>
            </a:r>
          </a:p>
          <a:p>
            <a:pPr marL="0" indent="0">
              <a:buNone/>
            </a:pPr>
            <a:r>
              <a:rPr lang="en-GB" dirty="0"/>
              <a:t>The Favela Bairro Project</a:t>
            </a:r>
            <a:r>
              <a:rPr lang="en-GB" b="1" dirty="0"/>
              <a:t> </a:t>
            </a:r>
            <a:r>
              <a:rPr lang="en-GB" dirty="0"/>
              <a:t>is a government plan to improve and upgrade the quality of life in the favelas rather than adopt a policy of demolition of the favelas. Upgrading involves providing people with:</a:t>
            </a:r>
          </a:p>
          <a:p>
            <a:pPr lvl="0"/>
            <a:r>
              <a:rPr lang="en-GB" dirty="0"/>
              <a:t>Materials and skills to improve their houses</a:t>
            </a:r>
          </a:p>
          <a:p>
            <a:pPr lvl="0"/>
            <a:r>
              <a:rPr lang="en-GB" dirty="0"/>
              <a:t>Roads</a:t>
            </a:r>
          </a:p>
          <a:p>
            <a:pPr lvl="0"/>
            <a:r>
              <a:rPr lang="en-GB" dirty="0"/>
              <a:t>Electricity, water and sanitation</a:t>
            </a:r>
          </a:p>
          <a:p>
            <a:pPr marL="0" indent="0">
              <a:buNone/>
            </a:pPr>
            <a:endParaRPr lang="en-GB" dirty="0"/>
          </a:p>
          <a:p>
            <a:pPr marL="0" indent="0">
              <a:buNone/>
            </a:pPr>
            <a:r>
              <a:rPr lang="en-GB" dirty="0"/>
              <a:t>The Favela Bairro Project is a ‘site and service’ scheme provided by the local authority which includes:</a:t>
            </a:r>
          </a:p>
          <a:p>
            <a:pPr lvl="0"/>
            <a:r>
              <a:rPr lang="en-GB" dirty="0"/>
              <a:t>Rehousing people in new basic housing. </a:t>
            </a:r>
          </a:p>
          <a:p>
            <a:pPr lvl="0"/>
            <a:r>
              <a:rPr lang="en-GB" dirty="0"/>
              <a:t>Developing new areas of the city where people can be rehoused. </a:t>
            </a:r>
          </a:p>
          <a:p>
            <a:pPr lvl="0"/>
            <a:r>
              <a:rPr lang="en-GB" dirty="0"/>
              <a:t>Enforcing evictions in some favelas to allow for development. </a:t>
            </a:r>
          </a:p>
          <a:p>
            <a:pPr lvl="0"/>
            <a:r>
              <a:rPr lang="en-GB" dirty="0"/>
              <a:t>Introducing self-help schemes to redevelop housing. </a:t>
            </a:r>
          </a:p>
          <a:p>
            <a:pPr lvl="0"/>
            <a:r>
              <a:rPr lang="en-GB" dirty="0"/>
              <a:t>Providing programs for youths to stop getting into crime.</a:t>
            </a:r>
          </a:p>
        </p:txBody>
      </p:sp>
      <p:pic>
        <p:nvPicPr>
          <p:cNvPr id="2050" name="Picture 2" descr="Image result for favela bairro project">
            <a:extLst>
              <a:ext uri="{FF2B5EF4-FFF2-40B4-BE49-F238E27FC236}">
                <a16:creationId xmlns:a16="http://schemas.microsoft.com/office/drawing/2014/main" id="{1C17E4F6-71E1-4905-BA1E-B808CB14D4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7648" y="540687"/>
            <a:ext cx="1495751" cy="9971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favela bairro project">
            <a:extLst>
              <a:ext uri="{FF2B5EF4-FFF2-40B4-BE49-F238E27FC236}">
                <a16:creationId xmlns:a16="http://schemas.microsoft.com/office/drawing/2014/main" id="{388EF9EE-6C75-4CCB-8666-6EB3D461153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79673" y="2818734"/>
            <a:ext cx="4883726" cy="1600865"/>
          </a:xfrm>
          <a:prstGeom prst="rect">
            <a:avLst/>
          </a:prstGeom>
          <a:noFill/>
          <a:ln>
            <a:noFill/>
          </a:ln>
        </p:spPr>
      </p:pic>
    </p:spTree>
    <p:extLst>
      <p:ext uri="{BB962C8B-B14F-4D97-AF65-F5344CB8AC3E}">
        <p14:creationId xmlns:p14="http://schemas.microsoft.com/office/powerpoint/2010/main" val="275568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9D83-EA69-4007-9DAA-B879F6BA82FA}"/>
              </a:ext>
            </a:extLst>
          </p:cNvPr>
          <p:cNvSpPr>
            <a:spLocks noGrp="1"/>
          </p:cNvSpPr>
          <p:nvPr>
            <p:ph type="title"/>
          </p:nvPr>
        </p:nvSpPr>
        <p:spPr>
          <a:solidFill>
            <a:srgbClr val="FF66CC"/>
          </a:solidFill>
        </p:spPr>
        <p:txBody>
          <a:bodyPr/>
          <a:lstStyle/>
          <a:p>
            <a:r>
              <a:rPr lang="en-GB" b="1" dirty="0">
                <a:latin typeface="Trebuchet MS" panose="020B0603020202020204" pitchFamily="34" charset="0"/>
              </a:rPr>
              <a:t>Urban Issues and Challenges</a:t>
            </a:r>
            <a:br>
              <a:rPr lang="en-GB" b="1" dirty="0">
                <a:latin typeface="Trebuchet MS" panose="020B0603020202020204" pitchFamily="34" charset="0"/>
              </a:rPr>
            </a:br>
            <a:r>
              <a:rPr lang="en-GB" b="1" dirty="0">
                <a:latin typeface="Trebuchet MS" panose="020B0603020202020204" pitchFamily="34" charset="0"/>
              </a:rPr>
              <a:t>Urbanisation in the UK</a:t>
            </a:r>
          </a:p>
        </p:txBody>
      </p:sp>
      <p:sp>
        <p:nvSpPr>
          <p:cNvPr id="3" name="Content Placeholder 2">
            <a:extLst>
              <a:ext uri="{FF2B5EF4-FFF2-40B4-BE49-F238E27FC236}">
                <a16:creationId xmlns:a16="http://schemas.microsoft.com/office/drawing/2014/main" id="{68B83452-6CB4-4985-B320-EABAF481CC51}"/>
              </a:ext>
            </a:extLst>
          </p:cNvPr>
          <p:cNvSpPr>
            <a:spLocks noGrp="1"/>
          </p:cNvSpPr>
          <p:nvPr>
            <p:ph idx="1"/>
          </p:nvPr>
        </p:nvSpPr>
        <p:spPr>
          <a:xfrm>
            <a:off x="838200" y="1825625"/>
            <a:ext cx="7322127" cy="4351338"/>
          </a:xfrm>
        </p:spPr>
        <p:txBody>
          <a:bodyPr/>
          <a:lstStyle/>
          <a:p>
            <a:pPr marL="0" indent="0">
              <a:buNone/>
            </a:pPr>
            <a:r>
              <a:rPr lang="en-GB" b="1" dirty="0"/>
              <a:t>Overview of the distribution of population and the major cities in the UK – </a:t>
            </a:r>
            <a:r>
              <a:rPr lang="en-GB" dirty="0"/>
              <a:t>more people live in lowland areas (east, south and south-east of the UK) in cities such as London as these are easier to urbanise. Less population in high-land areas such as Scotland and Wales as these are harder to urbanise due to the relief. Industrial cities tend to be in the North. </a:t>
            </a:r>
            <a:endParaRPr lang="en-GB" b="1" dirty="0"/>
          </a:p>
        </p:txBody>
      </p:sp>
      <p:pic>
        <p:nvPicPr>
          <p:cNvPr id="7170" name="Picture 2" descr="Image result for major city map of the UK">
            <a:extLst>
              <a:ext uri="{FF2B5EF4-FFF2-40B4-BE49-F238E27FC236}">
                <a16:creationId xmlns:a16="http://schemas.microsoft.com/office/drawing/2014/main" id="{BAAFF6F9-DFAC-448D-9222-022971D24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9492" y="1825625"/>
            <a:ext cx="3927764" cy="471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5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FBC459-23A2-4632-B73F-77C3A542A4DD}"/>
              </a:ext>
            </a:extLst>
          </p:cNvPr>
          <p:cNvSpPr>
            <a:spLocks noGrp="1"/>
          </p:cNvSpPr>
          <p:nvPr>
            <p:ph idx="1"/>
          </p:nvPr>
        </p:nvSpPr>
        <p:spPr>
          <a:xfrm>
            <a:off x="838200" y="1825625"/>
            <a:ext cx="10515600" cy="4351338"/>
          </a:xfrm>
        </p:spPr>
        <p:txBody>
          <a:bodyPr>
            <a:normAutofit fontScale="92500" lnSpcReduction="10000"/>
          </a:bodyPr>
          <a:lstStyle/>
          <a:p>
            <a:pPr marL="0" indent="0">
              <a:buNone/>
            </a:pPr>
            <a:r>
              <a:rPr lang="en-GB" b="1" dirty="0"/>
              <a:t>A case study of a major city in the UK to illustrate: </a:t>
            </a:r>
          </a:p>
          <a:p>
            <a:pPr marL="0" indent="0">
              <a:buNone/>
            </a:pPr>
            <a:r>
              <a:rPr lang="en-GB" b="1" dirty="0"/>
              <a:t>• the location </a:t>
            </a:r>
            <a:r>
              <a:rPr lang="en-GB" dirty="0"/>
              <a:t>(Bristol is the largest city in the south west of England. It has a population of 440 500) </a:t>
            </a:r>
            <a:r>
              <a:rPr lang="en-GB" b="1" dirty="0"/>
              <a:t>and importance of the city in the UK and the wider world </a:t>
            </a:r>
            <a:r>
              <a:rPr lang="en-GB" dirty="0"/>
              <a:t>(Industry – largest concentration of silicon chip manufacture outside California, Education; 2 universities, tourism; the UK’s 8</a:t>
            </a:r>
            <a:r>
              <a:rPr lang="en-GB" baseline="30000" dirty="0"/>
              <a:t>th</a:t>
            </a:r>
            <a:r>
              <a:rPr lang="en-GB" dirty="0"/>
              <a:t> most popular city for foreign visitors).</a:t>
            </a:r>
            <a:endParaRPr lang="en-GB" b="1" dirty="0"/>
          </a:p>
          <a:p>
            <a:pPr marL="0" indent="0">
              <a:buNone/>
            </a:pPr>
            <a:r>
              <a:rPr lang="en-GB" b="1" dirty="0"/>
              <a:t>• impacts of national and international migration on the growth and character of the city </a:t>
            </a:r>
            <a:r>
              <a:rPr lang="en-GB" dirty="0"/>
              <a:t>(population doubled between 1851 and 1891, fifty countries are represented in Bristol’s population, main is Poland, then Somalia – new festivals, new cuisine, new businesses such as international grocery shops and restaurants, ethnic enclaves and new religions, young migrants balance out the ageing population).</a:t>
            </a:r>
            <a:endParaRPr lang="en-GB" b="1" dirty="0"/>
          </a:p>
          <a:p>
            <a:pPr marL="0" indent="0">
              <a:buNone/>
            </a:pPr>
            <a:endParaRPr lang="en-GB" dirty="0"/>
          </a:p>
        </p:txBody>
      </p:sp>
      <p:sp>
        <p:nvSpPr>
          <p:cNvPr id="4" name="Title 1">
            <a:extLst>
              <a:ext uri="{FF2B5EF4-FFF2-40B4-BE49-F238E27FC236}">
                <a16:creationId xmlns:a16="http://schemas.microsoft.com/office/drawing/2014/main" id="{B2276DB2-4202-41A7-B56E-779357BB16D5}"/>
              </a:ext>
            </a:extLst>
          </p:cNvPr>
          <p:cNvSpPr>
            <a:spLocks noGrp="1"/>
          </p:cNvSpPr>
          <p:nvPr>
            <p:ph type="title"/>
          </p:nvPr>
        </p:nvSpPr>
        <p:spPr>
          <a:xfrm>
            <a:off x="838200" y="365125"/>
            <a:ext cx="10515600" cy="1325563"/>
          </a:xfrm>
          <a:solidFill>
            <a:srgbClr val="FF66CC"/>
          </a:solidFill>
        </p:spPr>
        <p:txBody>
          <a:bodyPr/>
          <a:lstStyle/>
          <a:p>
            <a:r>
              <a:rPr lang="en-GB" b="1">
                <a:latin typeface="Trebuchet MS" panose="020B0603020202020204" pitchFamily="34" charset="0"/>
              </a:rPr>
              <a:t>Urban Issues and Challenges</a:t>
            </a:r>
            <a:br>
              <a:rPr lang="en-GB" b="1">
                <a:latin typeface="Trebuchet MS" panose="020B0603020202020204" pitchFamily="34" charset="0"/>
              </a:rPr>
            </a:br>
            <a:r>
              <a:rPr lang="en-GB" b="1">
                <a:latin typeface="Trebuchet MS" panose="020B0603020202020204" pitchFamily="34" charset="0"/>
              </a:rPr>
              <a:t>(UK – Bristol)</a:t>
            </a:r>
            <a:endParaRPr lang="en-GB" b="1" dirty="0">
              <a:latin typeface="Trebuchet MS" panose="020B0603020202020204" pitchFamily="34" charset="0"/>
            </a:endParaRPr>
          </a:p>
        </p:txBody>
      </p:sp>
      <p:pic>
        <p:nvPicPr>
          <p:cNvPr id="7" name="Picture 2" descr="Image result for bristol">
            <a:extLst>
              <a:ext uri="{FF2B5EF4-FFF2-40B4-BE49-F238E27FC236}">
                <a16:creationId xmlns:a16="http://schemas.microsoft.com/office/drawing/2014/main" id="{57D561B3-8307-4F03-AE68-E6276B2B05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2467" y="497277"/>
            <a:ext cx="1594833" cy="106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762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5380</Words>
  <Application>Microsoft Office PowerPoint</Application>
  <PresentationFormat>Widescreen</PresentationFormat>
  <Paragraphs>302</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Symbol</vt:lpstr>
      <vt:lpstr>Times New Roman</vt:lpstr>
      <vt:lpstr>Trebuchet MS</vt:lpstr>
      <vt:lpstr>Office Theme</vt:lpstr>
      <vt:lpstr>GCSE Geography Paper 2</vt:lpstr>
      <vt:lpstr>Urban Issues and Challenges</vt:lpstr>
      <vt:lpstr>Urban Issues and Challenges (Rio de Janeiro) LIC/‘NEE’</vt:lpstr>
      <vt:lpstr>Urban Issues and Challenges (Rio de Janeiro) LIC/‘NEE’</vt:lpstr>
      <vt:lpstr>Urban Issues and Challenges (Rio de Janeiro) LIC/‘NEE’</vt:lpstr>
      <vt:lpstr>Urban Issues and Challenges (Rio de Janeiro) LIC/‘NEE’</vt:lpstr>
      <vt:lpstr>Urban Issues and Challenges (Favela Bairro Project, Rio, North Zone)</vt:lpstr>
      <vt:lpstr>Urban Issues and Challenges Urbanisation in the UK</vt:lpstr>
      <vt:lpstr>Urban Issues and Challenges (UK – Bristol)</vt:lpstr>
      <vt:lpstr>Urban Issues and Challenges (UK – Bristol)</vt:lpstr>
      <vt:lpstr>Urban Issues and Challenges (UK – Bristol)</vt:lpstr>
      <vt:lpstr>Urban Issues and Challenges (UK – Bristol)</vt:lpstr>
      <vt:lpstr>Urban Issues and Challenges (UK – Bristol)</vt:lpstr>
      <vt:lpstr>Urban Issues and Challenges UK Regeneration Project –  Temple Quarter in Bristol)</vt:lpstr>
      <vt:lpstr>Urban Issues and Challenges</vt:lpstr>
      <vt:lpstr>Changing Economic World</vt:lpstr>
      <vt:lpstr>Changing Economic World</vt:lpstr>
      <vt:lpstr>Changing Economic World</vt:lpstr>
      <vt:lpstr>Changing Economic World</vt:lpstr>
      <vt:lpstr>Changing Economic World</vt:lpstr>
      <vt:lpstr>Changing Economic World</vt:lpstr>
      <vt:lpstr>Changing Economic World</vt:lpstr>
      <vt:lpstr>Changing Economic World</vt:lpstr>
      <vt:lpstr>Changing Economic World</vt:lpstr>
      <vt:lpstr>Changing Economic World</vt:lpstr>
      <vt:lpstr>Changing Economic World</vt:lpstr>
      <vt:lpstr>Changing Economic World</vt:lpstr>
      <vt:lpstr>Changing Economic World</vt:lpstr>
      <vt:lpstr>Changing Economic World UK Changing Economic Futures</vt:lpstr>
      <vt:lpstr>Changing Economic World UK Changing Economic Futures Torr Quarry, Somerset</vt:lpstr>
      <vt:lpstr>Changing Economic World UK Changing Economic Futures</vt:lpstr>
      <vt:lpstr>Changing Economic World UK Changing Economic Futures</vt:lpstr>
      <vt:lpstr>Changing Economic World UK Changing Economic Futures</vt:lpstr>
      <vt:lpstr>Changing Economic World UK Changing Economic Futures</vt:lpstr>
      <vt:lpstr>Resource Management</vt:lpstr>
      <vt:lpstr>Resource Management</vt:lpstr>
      <vt:lpstr>Resource Management</vt:lpstr>
      <vt:lpstr>Resource Management</vt:lpstr>
      <vt:lpstr>Resource Management Energy</vt:lpstr>
      <vt:lpstr>Resource Management</vt:lpstr>
      <vt:lpstr>Resource Management</vt:lpstr>
      <vt:lpstr>Resource Management Camisea project, Peru – Extraction of Natural Gas</vt:lpstr>
      <vt:lpstr>Resource Management</vt:lpstr>
      <vt:lpstr>Resource Management The Chambamontera Micro-Hydro  Scheme, Andes Mountains, Peru</vt:lpstr>
      <vt:lpstr>Resource Management The Chambamontera Micro-Hydro  Scheme, Andes Mountains, Peru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Geography Paper 2</dc:title>
  <dc:creator>J Tomlinson</dc:creator>
  <cp:lastModifiedBy>Amye Wilson</cp:lastModifiedBy>
  <cp:revision>143</cp:revision>
  <dcterms:created xsi:type="dcterms:W3CDTF">2018-05-22T17:24:38Z</dcterms:created>
  <dcterms:modified xsi:type="dcterms:W3CDTF">2018-09-19T14:15:54Z</dcterms:modified>
</cp:coreProperties>
</file>